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3" r:id="rId5"/>
    <p:sldId id="10793" r:id="rId6"/>
    <p:sldId id="285" r:id="rId7"/>
    <p:sldId id="10792" r:id="rId8"/>
    <p:sldId id="10794" r:id="rId9"/>
    <p:sldId id="10801" r:id="rId10"/>
    <p:sldId id="10795" r:id="rId11"/>
    <p:sldId id="320" r:id="rId12"/>
    <p:sldId id="323" r:id="rId13"/>
    <p:sldId id="321" r:id="rId14"/>
    <p:sldId id="10796" r:id="rId15"/>
    <p:sldId id="10797" r:id="rId16"/>
    <p:sldId id="322" r:id="rId17"/>
    <p:sldId id="10798" r:id="rId18"/>
    <p:sldId id="10799" r:id="rId19"/>
    <p:sldId id="10802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Tengberg" initials="IT" lastIdx="105" clrIdx="0">
    <p:extLst>
      <p:ext uri="{19B8F6BF-5375-455C-9EA6-DF929625EA0E}">
        <p15:presenceInfo xmlns:p15="http://schemas.microsoft.com/office/powerpoint/2012/main" userId="S::ingrid.tengberg@tillvaxtverket.se::0e918484-27ef-4c92-91ab-99bfad4a4939" providerId="AD"/>
      </p:ext>
    </p:extLst>
  </p:cmAuthor>
  <p:cmAuthor id="2" name="Kristian Seth" initials="KS" lastIdx="1" clrIdx="1">
    <p:extLst>
      <p:ext uri="{19B8F6BF-5375-455C-9EA6-DF929625EA0E}">
        <p15:presenceInfo xmlns:p15="http://schemas.microsoft.com/office/powerpoint/2012/main" userId="S::kristian.seth@tillvaxtverket.se::648c0734-0cad-4fda-a91b-3118ede7c3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9D3C0-BAAE-4007-B448-6B5574AAD7D1}" v="30" dt="2021-05-21T09:56:08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19" autoAdjust="0"/>
  </p:normalViewPr>
  <p:slideViewPr>
    <p:cSldViewPr snapToGrid="0">
      <p:cViewPr varScale="1">
        <p:scale>
          <a:sx n="109" d="100"/>
          <a:sy n="109" d="100"/>
        </p:scale>
        <p:origin x="58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3324E-F0AE-461E-9B28-41096FA2ADA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FC384C0-E180-4D28-B986-AA86A8F440D4}">
      <dgm:prSet/>
      <dgm:spPr/>
      <dgm:t>
        <a:bodyPr/>
        <a:lstStyle/>
        <a:p>
          <a:r>
            <a:rPr lang="sv-SE"/>
            <a:t>Utvecklingskraft</a:t>
          </a:r>
        </a:p>
      </dgm:t>
    </dgm:pt>
    <dgm:pt modelId="{CC122716-3A83-4FE3-A007-16AE4D6B50F2}" type="parTrans" cxnId="{5AFD3585-8C8D-42B7-8729-4E83E1459354}">
      <dgm:prSet/>
      <dgm:spPr/>
      <dgm:t>
        <a:bodyPr/>
        <a:lstStyle/>
        <a:p>
          <a:endParaRPr lang="sv-SE"/>
        </a:p>
      </dgm:t>
    </dgm:pt>
    <dgm:pt modelId="{D531A326-AE10-464D-A55D-40F94C7D417D}" type="sibTrans" cxnId="{5AFD3585-8C8D-42B7-8729-4E83E1459354}">
      <dgm:prSet/>
      <dgm:spPr/>
      <dgm:t>
        <a:bodyPr/>
        <a:lstStyle/>
        <a:p>
          <a:endParaRPr lang="sv-SE"/>
        </a:p>
      </dgm:t>
    </dgm:pt>
    <dgm:pt modelId="{468F562D-C5F3-4B84-8157-A2715748BA2F}">
      <dgm:prSet/>
      <dgm:spPr/>
      <dgm:t>
        <a:bodyPr/>
        <a:lstStyle/>
        <a:p>
          <a:r>
            <a:rPr lang="sv-SE"/>
            <a:t>Entreprenörskap, nystartade företag, företagare</a:t>
          </a:r>
        </a:p>
      </dgm:t>
    </dgm:pt>
    <dgm:pt modelId="{B44940D0-50CC-4E23-868B-C0A8928572E4}" type="parTrans" cxnId="{97AEAE59-AD06-40FE-9E3F-B535FF17BE41}">
      <dgm:prSet/>
      <dgm:spPr/>
      <dgm:t>
        <a:bodyPr/>
        <a:lstStyle/>
        <a:p>
          <a:endParaRPr lang="sv-SE"/>
        </a:p>
      </dgm:t>
    </dgm:pt>
    <dgm:pt modelId="{DDBC3831-2A8A-43B8-8D52-D30A2628F74E}" type="sibTrans" cxnId="{97AEAE59-AD06-40FE-9E3F-B535FF17BE41}">
      <dgm:prSet/>
      <dgm:spPr/>
      <dgm:t>
        <a:bodyPr/>
        <a:lstStyle/>
        <a:p>
          <a:endParaRPr lang="sv-SE"/>
        </a:p>
      </dgm:t>
    </dgm:pt>
    <dgm:pt modelId="{FA30F797-A624-4756-8FB7-5E926B7CFC84}">
      <dgm:prSet/>
      <dgm:spPr/>
      <dgm:t>
        <a:bodyPr/>
        <a:lstStyle/>
        <a:p>
          <a:r>
            <a:rPr lang="sv-SE"/>
            <a:t>Bosättningsstruktur,</a:t>
          </a:r>
        </a:p>
        <a:p>
          <a:r>
            <a:rPr lang="sv-SE"/>
            <a:t>Demografi, flyttrörlighet</a:t>
          </a:r>
        </a:p>
      </dgm:t>
    </dgm:pt>
    <dgm:pt modelId="{9DD98AD8-B16E-4500-B380-5FE18484917E}" type="parTrans" cxnId="{115A42F1-1684-4957-9089-D24B2AB83889}">
      <dgm:prSet/>
      <dgm:spPr/>
      <dgm:t>
        <a:bodyPr/>
        <a:lstStyle/>
        <a:p>
          <a:endParaRPr lang="sv-SE"/>
        </a:p>
      </dgm:t>
    </dgm:pt>
    <dgm:pt modelId="{5B24EC12-F513-4429-A6D7-C794521169D8}" type="sibTrans" cxnId="{115A42F1-1684-4957-9089-D24B2AB83889}">
      <dgm:prSet/>
      <dgm:spPr/>
      <dgm:t>
        <a:bodyPr/>
        <a:lstStyle/>
        <a:p>
          <a:endParaRPr lang="sv-SE"/>
        </a:p>
      </dgm:t>
    </dgm:pt>
    <dgm:pt modelId="{80E282AC-0A29-4CC8-B875-95041F1894B3}">
      <dgm:prSet/>
      <dgm:spPr/>
      <dgm:t>
        <a:bodyPr/>
        <a:lstStyle/>
        <a:p>
          <a:r>
            <a:rPr lang="sv-SE" dirty="0"/>
            <a:t>Infrastruktur, service, tillgänglighet</a:t>
          </a:r>
        </a:p>
      </dgm:t>
    </dgm:pt>
    <dgm:pt modelId="{0CD5F68E-A157-4A59-9013-E0D493BFB92C}" type="parTrans" cxnId="{E28EAD30-D54B-408F-9C28-B5A4DD07AB7E}">
      <dgm:prSet/>
      <dgm:spPr/>
      <dgm:t>
        <a:bodyPr/>
        <a:lstStyle/>
        <a:p>
          <a:endParaRPr lang="sv-SE"/>
        </a:p>
      </dgm:t>
    </dgm:pt>
    <dgm:pt modelId="{302268C8-34E3-4501-BE5A-2ED4138496FB}" type="sibTrans" cxnId="{E28EAD30-D54B-408F-9C28-B5A4DD07AB7E}">
      <dgm:prSet/>
      <dgm:spPr/>
      <dgm:t>
        <a:bodyPr/>
        <a:lstStyle/>
        <a:p>
          <a:endParaRPr lang="sv-SE"/>
        </a:p>
      </dgm:t>
    </dgm:pt>
    <dgm:pt modelId="{08ECAC3E-16D0-4D59-95D3-38AA5FBD50E0}">
      <dgm:prSet/>
      <dgm:spPr/>
      <dgm:t>
        <a:bodyPr/>
        <a:lstStyle/>
        <a:p>
          <a:r>
            <a:rPr lang="sv-SE"/>
            <a:t>Hållbarhet</a:t>
          </a:r>
        </a:p>
      </dgm:t>
    </dgm:pt>
    <dgm:pt modelId="{92CA81A9-A544-477C-824E-63797533CB50}" type="parTrans" cxnId="{55BC59D5-C11E-477F-8445-7E27C31F9104}">
      <dgm:prSet/>
      <dgm:spPr/>
      <dgm:t>
        <a:bodyPr/>
        <a:lstStyle/>
        <a:p>
          <a:endParaRPr lang="sv-SE"/>
        </a:p>
      </dgm:t>
    </dgm:pt>
    <dgm:pt modelId="{8A8D21DC-532F-4CDF-9312-F9156CFD1134}" type="sibTrans" cxnId="{55BC59D5-C11E-477F-8445-7E27C31F9104}">
      <dgm:prSet/>
      <dgm:spPr/>
      <dgm:t>
        <a:bodyPr/>
        <a:lstStyle/>
        <a:p>
          <a:endParaRPr lang="sv-SE"/>
        </a:p>
      </dgm:t>
    </dgm:pt>
    <dgm:pt modelId="{C78CE9E7-D310-48BB-B250-406B784CA982}">
      <dgm:prSet/>
      <dgm:spPr/>
      <dgm:t>
        <a:bodyPr/>
        <a:lstStyle/>
        <a:p>
          <a:r>
            <a:rPr lang="sv-SE" dirty="0"/>
            <a:t>Sysselsatta, byte av jobb, kompetensförsörjning</a:t>
          </a:r>
        </a:p>
      </dgm:t>
    </dgm:pt>
    <dgm:pt modelId="{64DD89B0-3F63-4521-AF92-A063EB9523B9}" type="parTrans" cxnId="{39CF97DD-6B23-4A22-83AC-51AD117E5D9B}">
      <dgm:prSet/>
      <dgm:spPr/>
      <dgm:t>
        <a:bodyPr/>
        <a:lstStyle/>
        <a:p>
          <a:endParaRPr lang="sv-SE"/>
        </a:p>
      </dgm:t>
    </dgm:pt>
    <dgm:pt modelId="{4D4CCB88-7B38-49DE-A8D7-DBDA93E0C42C}" type="sibTrans" cxnId="{39CF97DD-6B23-4A22-83AC-51AD117E5D9B}">
      <dgm:prSet/>
      <dgm:spPr/>
      <dgm:t>
        <a:bodyPr/>
        <a:lstStyle/>
        <a:p>
          <a:endParaRPr lang="sv-SE"/>
        </a:p>
      </dgm:t>
    </dgm:pt>
    <dgm:pt modelId="{75854EDA-18CB-4F66-BE7E-2DAA36ED743A}">
      <dgm:prSet/>
      <dgm:spPr/>
      <dgm:t>
        <a:bodyPr/>
        <a:lstStyle/>
        <a:p>
          <a:r>
            <a:rPr lang="sv-SE" dirty="0"/>
            <a:t>Social: Hög grad av sysselsatta, inkomster</a:t>
          </a:r>
        </a:p>
      </dgm:t>
    </dgm:pt>
    <dgm:pt modelId="{2FE3EFEE-79D5-45AD-93F4-3BD89F9FE622}" type="parTrans" cxnId="{86EAEF30-48F3-46B4-9EC5-7C14F06FBBD1}">
      <dgm:prSet/>
      <dgm:spPr/>
      <dgm:t>
        <a:bodyPr/>
        <a:lstStyle/>
        <a:p>
          <a:endParaRPr lang="sv-SE"/>
        </a:p>
      </dgm:t>
    </dgm:pt>
    <dgm:pt modelId="{3080D8EE-294B-4601-81BD-C47A1B3BAC90}" type="sibTrans" cxnId="{86EAEF30-48F3-46B4-9EC5-7C14F06FBBD1}">
      <dgm:prSet/>
      <dgm:spPr/>
      <dgm:t>
        <a:bodyPr/>
        <a:lstStyle/>
        <a:p>
          <a:endParaRPr lang="sv-SE"/>
        </a:p>
      </dgm:t>
    </dgm:pt>
    <dgm:pt modelId="{9A06EF56-EAB3-49F9-98FE-3386DE4364F4}">
      <dgm:prSet/>
      <dgm:spPr/>
      <dgm:t>
        <a:bodyPr/>
        <a:lstStyle/>
        <a:p>
          <a:r>
            <a:rPr lang="sv-SE"/>
            <a:t>Konkurrenskraft</a:t>
          </a:r>
        </a:p>
      </dgm:t>
    </dgm:pt>
    <dgm:pt modelId="{7D6B9B08-5129-4A3F-B2EA-41F460840929}" type="sibTrans" cxnId="{6F88A95A-894D-49D4-BD97-B9D4A1174975}">
      <dgm:prSet/>
      <dgm:spPr/>
      <dgm:t>
        <a:bodyPr/>
        <a:lstStyle/>
        <a:p>
          <a:endParaRPr lang="sv-SE"/>
        </a:p>
      </dgm:t>
    </dgm:pt>
    <dgm:pt modelId="{2CD7F734-F3D5-4BBA-A0FE-0E2F4B0DAF6D}" type="parTrans" cxnId="{6F88A95A-894D-49D4-BD97-B9D4A1174975}">
      <dgm:prSet/>
      <dgm:spPr/>
      <dgm:t>
        <a:bodyPr/>
        <a:lstStyle/>
        <a:p>
          <a:endParaRPr lang="sv-SE"/>
        </a:p>
      </dgm:t>
    </dgm:pt>
    <dgm:pt modelId="{9EE5F284-21F2-4E2A-AE98-B6B1B1EE1195}">
      <dgm:prSet/>
      <dgm:spPr/>
      <dgm:t>
        <a:bodyPr/>
        <a:lstStyle/>
        <a:p>
          <a:r>
            <a:rPr lang="sv-SE"/>
            <a:t>Produktivitet, skillnader mellan företag, branscher, </a:t>
          </a:r>
          <a:br>
            <a:rPr lang="sv-SE"/>
          </a:br>
          <a:endParaRPr lang="sv-SE"/>
        </a:p>
      </dgm:t>
    </dgm:pt>
    <dgm:pt modelId="{B9DF13F0-5C4B-4220-90A9-2A852ADB4B5A}" type="sibTrans" cxnId="{12832F1D-9093-46D9-BF1D-88BE9A2DE718}">
      <dgm:prSet/>
      <dgm:spPr/>
      <dgm:t>
        <a:bodyPr/>
        <a:lstStyle/>
        <a:p>
          <a:endParaRPr lang="sv-SE"/>
        </a:p>
      </dgm:t>
    </dgm:pt>
    <dgm:pt modelId="{6A79EC21-A0ED-44DF-9F50-385C4899DF27}" type="parTrans" cxnId="{12832F1D-9093-46D9-BF1D-88BE9A2DE718}">
      <dgm:prSet/>
      <dgm:spPr/>
      <dgm:t>
        <a:bodyPr/>
        <a:lstStyle/>
        <a:p>
          <a:endParaRPr lang="sv-SE"/>
        </a:p>
      </dgm:t>
    </dgm:pt>
    <dgm:pt modelId="{978BBB31-C278-4A4A-8102-7F6D16099380}">
      <dgm:prSet/>
      <dgm:spPr/>
      <dgm:t>
        <a:bodyPr/>
        <a:lstStyle/>
        <a:p>
          <a:r>
            <a:rPr lang="sv-SE"/>
            <a:t>Miljö: CO2-utsläpp,  Sveriges miljömål</a:t>
          </a:r>
        </a:p>
      </dgm:t>
    </dgm:pt>
    <dgm:pt modelId="{E36A2921-280A-463F-8143-610C74E9BC05}" type="parTrans" cxnId="{C60A6D90-F514-4C44-9AF9-E3E1B46B3B05}">
      <dgm:prSet/>
      <dgm:spPr/>
      <dgm:t>
        <a:bodyPr/>
        <a:lstStyle/>
        <a:p>
          <a:endParaRPr lang="sv-SE"/>
        </a:p>
      </dgm:t>
    </dgm:pt>
    <dgm:pt modelId="{720FB6AE-9804-4269-8D20-1A9E0BAB4DBA}" type="sibTrans" cxnId="{C60A6D90-F514-4C44-9AF9-E3E1B46B3B05}">
      <dgm:prSet/>
      <dgm:spPr/>
      <dgm:t>
        <a:bodyPr/>
        <a:lstStyle/>
        <a:p>
          <a:endParaRPr lang="sv-SE"/>
        </a:p>
      </dgm:t>
    </dgm:pt>
    <dgm:pt modelId="{15EFEE5E-BC7D-4429-A8D5-4421C3B4C8CB}">
      <dgm:prSet/>
      <dgm:spPr/>
      <dgm:t>
        <a:bodyPr/>
        <a:lstStyle/>
        <a:p>
          <a:r>
            <a:rPr lang="sv-SE" dirty="0"/>
            <a:t>Ekonomi: Regionalprodukt, </a:t>
          </a:r>
          <a:r>
            <a:rPr lang="sv-SE" dirty="0" err="1"/>
            <a:t>resiliens</a:t>
          </a:r>
          <a:endParaRPr lang="sv-SE" dirty="0"/>
        </a:p>
      </dgm:t>
    </dgm:pt>
    <dgm:pt modelId="{B8C301BA-7271-4C46-A64F-4B2443D3EE6F}" type="parTrans" cxnId="{C1860162-47D0-4348-9508-E816DC40EDE5}">
      <dgm:prSet/>
      <dgm:spPr/>
      <dgm:t>
        <a:bodyPr/>
        <a:lstStyle/>
        <a:p>
          <a:endParaRPr lang="sv-SE"/>
        </a:p>
      </dgm:t>
    </dgm:pt>
    <dgm:pt modelId="{50817CE5-D491-48CA-ACA6-E9EFC05DF941}" type="sibTrans" cxnId="{C1860162-47D0-4348-9508-E816DC40EDE5}">
      <dgm:prSet/>
      <dgm:spPr/>
      <dgm:t>
        <a:bodyPr/>
        <a:lstStyle/>
        <a:p>
          <a:endParaRPr lang="sv-SE"/>
        </a:p>
      </dgm:t>
    </dgm:pt>
    <dgm:pt modelId="{45455C5D-F918-4878-B9F2-E1F61BB18225}">
      <dgm:prSet/>
      <dgm:spPr/>
      <dgm:t>
        <a:bodyPr/>
        <a:lstStyle/>
        <a:p>
          <a:r>
            <a:rPr lang="sv-SE"/>
            <a:t> Utbildning</a:t>
          </a:r>
        </a:p>
      </dgm:t>
    </dgm:pt>
    <dgm:pt modelId="{1832CCB9-DF43-4519-9226-9793ED558CE4}" type="parTrans" cxnId="{A7697C44-0064-4379-A18A-F715CD005E60}">
      <dgm:prSet/>
      <dgm:spPr/>
      <dgm:t>
        <a:bodyPr/>
        <a:lstStyle/>
        <a:p>
          <a:endParaRPr lang="sv-SE"/>
        </a:p>
      </dgm:t>
    </dgm:pt>
    <dgm:pt modelId="{8955BF16-7FFB-4B6C-B7C1-A21C2F94986B}" type="sibTrans" cxnId="{A7697C44-0064-4379-A18A-F715CD005E60}">
      <dgm:prSet/>
      <dgm:spPr/>
      <dgm:t>
        <a:bodyPr/>
        <a:lstStyle/>
        <a:p>
          <a:endParaRPr lang="sv-SE"/>
        </a:p>
      </dgm:t>
    </dgm:pt>
    <dgm:pt modelId="{6A3D4988-D035-4C36-B6A9-AC7618B4939D}" type="pres">
      <dgm:prSet presAssocID="{4F33324E-F0AE-461E-9B28-41096FA2AD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309A83-8AA9-4E5A-9E96-89B9E11DDD5E}" type="pres">
      <dgm:prSet presAssocID="{6FC384C0-E180-4D28-B986-AA86A8F440D4}" presName="root" presStyleCnt="0"/>
      <dgm:spPr/>
    </dgm:pt>
    <dgm:pt modelId="{AD6E64C2-51E9-4BC5-B08E-548632AAB016}" type="pres">
      <dgm:prSet presAssocID="{6FC384C0-E180-4D28-B986-AA86A8F440D4}" presName="rootComposite" presStyleCnt="0"/>
      <dgm:spPr/>
    </dgm:pt>
    <dgm:pt modelId="{74648EFC-247E-40DA-A78B-F09277CA91ED}" type="pres">
      <dgm:prSet presAssocID="{6FC384C0-E180-4D28-B986-AA86A8F440D4}" presName="rootText" presStyleLbl="node1" presStyleIdx="0" presStyleCnt="3" custLinFactNeighborX="1231" custLinFactNeighborY="-5519"/>
      <dgm:spPr/>
    </dgm:pt>
    <dgm:pt modelId="{8BE11DC4-B7C2-403A-BF98-7C7A3A8068B0}" type="pres">
      <dgm:prSet presAssocID="{6FC384C0-E180-4D28-B986-AA86A8F440D4}" presName="rootConnector" presStyleLbl="node1" presStyleIdx="0" presStyleCnt="3"/>
      <dgm:spPr/>
    </dgm:pt>
    <dgm:pt modelId="{F6B1F799-A746-4E56-A717-C1F77C2062A0}" type="pres">
      <dgm:prSet presAssocID="{6FC384C0-E180-4D28-B986-AA86A8F440D4}" presName="childShape" presStyleCnt="0"/>
      <dgm:spPr/>
    </dgm:pt>
    <dgm:pt modelId="{5679EDD7-47B2-4237-A410-8EB5D68DCB9D}" type="pres">
      <dgm:prSet presAssocID="{9DD98AD8-B16E-4500-B380-5FE18484917E}" presName="Name13" presStyleLbl="parChTrans1D2" presStyleIdx="0" presStyleCnt="9"/>
      <dgm:spPr/>
    </dgm:pt>
    <dgm:pt modelId="{4E91738E-0A3C-4629-8898-2DA9D1567AD3}" type="pres">
      <dgm:prSet presAssocID="{FA30F797-A624-4756-8FB7-5E926B7CFC84}" presName="childText" presStyleLbl="bgAcc1" presStyleIdx="0" presStyleCnt="9" custLinFactY="100000" custLinFactNeighborX="442" custLinFactNeighborY="133589">
        <dgm:presLayoutVars>
          <dgm:bulletEnabled val="1"/>
        </dgm:presLayoutVars>
      </dgm:prSet>
      <dgm:spPr/>
    </dgm:pt>
    <dgm:pt modelId="{D6D3D642-EBFC-4858-B5E5-23F82969A17D}" type="pres">
      <dgm:prSet presAssocID="{1832CCB9-DF43-4519-9226-9793ED558CE4}" presName="Name13" presStyleLbl="parChTrans1D2" presStyleIdx="1" presStyleCnt="9"/>
      <dgm:spPr/>
    </dgm:pt>
    <dgm:pt modelId="{71C39DE9-8540-4E07-BE5F-769E718F9FD7}" type="pres">
      <dgm:prSet presAssocID="{45455C5D-F918-4878-B9F2-E1F61BB18225}" presName="childText" presStyleLbl="bgAcc1" presStyleIdx="1" presStyleCnt="9" custLinFactNeighborX="885" custLinFactNeighborY="-14157">
        <dgm:presLayoutVars>
          <dgm:bulletEnabled val="1"/>
        </dgm:presLayoutVars>
      </dgm:prSet>
      <dgm:spPr/>
    </dgm:pt>
    <dgm:pt modelId="{791586EF-C02F-4C9E-8512-20347F1609F3}" type="pres">
      <dgm:prSet presAssocID="{0CD5F68E-A157-4A59-9013-E0D493BFB92C}" presName="Name13" presStyleLbl="parChTrans1D2" presStyleIdx="2" presStyleCnt="9"/>
      <dgm:spPr/>
    </dgm:pt>
    <dgm:pt modelId="{44128959-74C1-4A6A-9D45-3C51DB037DED}" type="pres">
      <dgm:prSet presAssocID="{80E282AC-0A29-4CC8-B875-95041F1894B3}" presName="childText" presStyleLbl="bgAcc1" presStyleIdx="2" presStyleCnt="9" custLinFactY="-100000" custLinFactNeighborX="1327" custLinFactNeighborY="-155532">
        <dgm:presLayoutVars>
          <dgm:bulletEnabled val="1"/>
        </dgm:presLayoutVars>
      </dgm:prSet>
      <dgm:spPr/>
    </dgm:pt>
    <dgm:pt modelId="{925A3B83-6742-41A7-9492-4D52B944C522}" type="pres">
      <dgm:prSet presAssocID="{9A06EF56-EAB3-49F9-98FE-3386DE4364F4}" presName="root" presStyleCnt="0"/>
      <dgm:spPr/>
    </dgm:pt>
    <dgm:pt modelId="{CAA2A1D5-E03C-4A70-AB96-3CDBB90B0099}" type="pres">
      <dgm:prSet presAssocID="{9A06EF56-EAB3-49F9-98FE-3386DE4364F4}" presName="rootComposite" presStyleCnt="0"/>
      <dgm:spPr/>
    </dgm:pt>
    <dgm:pt modelId="{FC325501-52A5-4AA2-8F9C-7A5CC9E2D3B5}" type="pres">
      <dgm:prSet presAssocID="{9A06EF56-EAB3-49F9-98FE-3386DE4364F4}" presName="rootText" presStyleLbl="node1" presStyleIdx="1" presStyleCnt="3"/>
      <dgm:spPr/>
    </dgm:pt>
    <dgm:pt modelId="{BFF8BF83-2D8A-422E-A04C-6C3214D7D05C}" type="pres">
      <dgm:prSet presAssocID="{9A06EF56-EAB3-49F9-98FE-3386DE4364F4}" presName="rootConnector" presStyleLbl="node1" presStyleIdx="1" presStyleCnt="3"/>
      <dgm:spPr/>
    </dgm:pt>
    <dgm:pt modelId="{ACEF382C-DB20-48CD-8031-32A90EB41B6F}" type="pres">
      <dgm:prSet presAssocID="{9A06EF56-EAB3-49F9-98FE-3386DE4364F4}" presName="childShape" presStyleCnt="0"/>
      <dgm:spPr/>
    </dgm:pt>
    <dgm:pt modelId="{16D9B091-AD07-41E6-8675-2B1D7A3DB0A1}" type="pres">
      <dgm:prSet presAssocID="{B44940D0-50CC-4E23-868B-C0A8928572E4}" presName="Name13" presStyleLbl="parChTrans1D2" presStyleIdx="3" presStyleCnt="9"/>
      <dgm:spPr/>
    </dgm:pt>
    <dgm:pt modelId="{B778BC8F-2211-4DE9-B6B6-D7DD7D50DC36}" type="pres">
      <dgm:prSet presAssocID="{468F562D-C5F3-4B84-8157-A2715748BA2F}" presName="childText" presStyleLbl="bgAcc1" presStyleIdx="3" presStyleCnt="9">
        <dgm:presLayoutVars>
          <dgm:bulletEnabled val="1"/>
        </dgm:presLayoutVars>
      </dgm:prSet>
      <dgm:spPr/>
    </dgm:pt>
    <dgm:pt modelId="{B0849B98-3D08-48C3-90FF-960903EE582B}" type="pres">
      <dgm:prSet presAssocID="{64DD89B0-3F63-4521-AF92-A063EB9523B9}" presName="Name13" presStyleLbl="parChTrans1D2" presStyleIdx="4" presStyleCnt="9"/>
      <dgm:spPr/>
    </dgm:pt>
    <dgm:pt modelId="{8F454335-B44E-4B99-B2E8-97F31DDAFF5C}" type="pres">
      <dgm:prSet presAssocID="{C78CE9E7-D310-48BB-B250-406B784CA982}" presName="childText" presStyleLbl="bgAcc1" presStyleIdx="4" presStyleCnt="9">
        <dgm:presLayoutVars>
          <dgm:bulletEnabled val="1"/>
        </dgm:presLayoutVars>
      </dgm:prSet>
      <dgm:spPr/>
    </dgm:pt>
    <dgm:pt modelId="{12E3EF5F-8AAB-4597-9FA1-F5AFF19E0CC3}" type="pres">
      <dgm:prSet presAssocID="{6A79EC21-A0ED-44DF-9F50-385C4899DF27}" presName="Name13" presStyleLbl="parChTrans1D2" presStyleIdx="5" presStyleCnt="9"/>
      <dgm:spPr/>
    </dgm:pt>
    <dgm:pt modelId="{983C4BD8-E185-475A-9E36-4A04350BC82C}" type="pres">
      <dgm:prSet presAssocID="{9EE5F284-21F2-4E2A-AE98-B6B1B1EE1195}" presName="childText" presStyleLbl="bgAcc1" presStyleIdx="5" presStyleCnt="9">
        <dgm:presLayoutVars>
          <dgm:bulletEnabled val="1"/>
        </dgm:presLayoutVars>
      </dgm:prSet>
      <dgm:spPr/>
    </dgm:pt>
    <dgm:pt modelId="{1683B4F3-F791-4D8D-8189-041998DF5D6B}" type="pres">
      <dgm:prSet presAssocID="{08ECAC3E-16D0-4D59-95D3-38AA5FBD50E0}" presName="root" presStyleCnt="0"/>
      <dgm:spPr/>
    </dgm:pt>
    <dgm:pt modelId="{D4325804-AC2F-4B9F-BFEB-5A7278865D0C}" type="pres">
      <dgm:prSet presAssocID="{08ECAC3E-16D0-4D59-95D3-38AA5FBD50E0}" presName="rootComposite" presStyleCnt="0"/>
      <dgm:spPr/>
    </dgm:pt>
    <dgm:pt modelId="{204657F9-E31A-46A1-BAA2-B06BAF5023A8}" type="pres">
      <dgm:prSet presAssocID="{08ECAC3E-16D0-4D59-95D3-38AA5FBD50E0}" presName="rootText" presStyleLbl="node1" presStyleIdx="2" presStyleCnt="3"/>
      <dgm:spPr/>
    </dgm:pt>
    <dgm:pt modelId="{D9A9677C-06C7-4D14-9AF1-BF5CFB9AE29E}" type="pres">
      <dgm:prSet presAssocID="{08ECAC3E-16D0-4D59-95D3-38AA5FBD50E0}" presName="rootConnector" presStyleLbl="node1" presStyleIdx="2" presStyleCnt="3"/>
      <dgm:spPr/>
    </dgm:pt>
    <dgm:pt modelId="{8D1786BC-6DFC-4B0A-8615-CA02B8F7407B}" type="pres">
      <dgm:prSet presAssocID="{08ECAC3E-16D0-4D59-95D3-38AA5FBD50E0}" presName="childShape" presStyleCnt="0"/>
      <dgm:spPr/>
    </dgm:pt>
    <dgm:pt modelId="{97BCDE24-21C8-436D-B7AD-F47D6AB4D7C6}" type="pres">
      <dgm:prSet presAssocID="{2FE3EFEE-79D5-45AD-93F4-3BD89F9FE622}" presName="Name13" presStyleLbl="parChTrans1D2" presStyleIdx="6" presStyleCnt="9"/>
      <dgm:spPr/>
    </dgm:pt>
    <dgm:pt modelId="{36C70E40-C569-4CED-AD53-B07769E07F6F}" type="pres">
      <dgm:prSet presAssocID="{75854EDA-18CB-4F66-BE7E-2DAA36ED743A}" presName="childText" presStyleLbl="bgAcc1" presStyleIdx="6" presStyleCnt="9">
        <dgm:presLayoutVars>
          <dgm:bulletEnabled val="1"/>
        </dgm:presLayoutVars>
      </dgm:prSet>
      <dgm:spPr/>
    </dgm:pt>
    <dgm:pt modelId="{1DF816B2-288C-4EB8-B360-BBF31AD5489E}" type="pres">
      <dgm:prSet presAssocID="{E36A2921-280A-463F-8143-610C74E9BC05}" presName="Name13" presStyleLbl="parChTrans1D2" presStyleIdx="7" presStyleCnt="9"/>
      <dgm:spPr/>
    </dgm:pt>
    <dgm:pt modelId="{04067E1C-8F70-47BD-91DC-2C28EAC10744}" type="pres">
      <dgm:prSet presAssocID="{978BBB31-C278-4A4A-8102-7F6D16099380}" presName="childText" presStyleLbl="bgAcc1" presStyleIdx="7" presStyleCnt="9">
        <dgm:presLayoutVars>
          <dgm:bulletEnabled val="1"/>
        </dgm:presLayoutVars>
      </dgm:prSet>
      <dgm:spPr/>
    </dgm:pt>
    <dgm:pt modelId="{2E751961-63EF-4A68-86CA-3690E1EBDABF}" type="pres">
      <dgm:prSet presAssocID="{B8C301BA-7271-4C46-A64F-4B2443D3EE6F}" presName="Name13" presStyleLbl="parChTrans1D2" presStyleIdx="8" presStyleCnt="9"/>
      <dgm:spPr/>
    </dgm:pt>
    <dgm:pt modelId="{C988B7B4-9AC2-4738-AC83-2A373E01B719}" type="pres">
      <dgm:prSet presAssocID="{15EFEE5E-BC7D-4429-A8D5-4421C3B4C8CB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72137602-B8F2-4EFB-92E1-BC904661D689}" type="presOf" srcId="{1832CCB9-DF43-4519-9226-9793ED558CE4}" destId="{D6D3D642-EBFC-4858-B5E5-23F82969A17D}" srcOrd="0" destOrd="0" presId="urn:microsoft.com/office/officeart/2005/8/layout/hierarchy3"/>
    <dgm:cxn modelId="{9FD48808-6375-4717-979F-6406C930A452}" type="presOf" srcId="{6FC384C0-E180-4D28-B986-AA86A8F440D4}" destId="{74648EFC-247E-40DA-A78B-F09277CA91ED}" srcOrd="0" destOrd="0" presId="urn:microsoft.com/office/officeart/2005/8/layout/hierarchy3"/>
    <dgm:cxn modelId="{E258DA0E-5B8C-479F-92C2-68103D3BAB37}" type="presOf" srcId="{4F33324E-F0AE-461E-9B28-41096FA2ADA9}" destId="{6A3D4988-D035-4C36-B6A9-AC7618B4939D}" srcOrd="0" destOrd="0" presId="urn:microsoft.com/office/officeart/2005/8/layout/hierarchy3"/>
    <dgm:cxn modelId="{12832F1D-9093-46D9-BF1D-88BE9A2DE718}" srcId="{9A06EF56-EAB3-49F9-98FE-3386DE4364F4}" destId="{9EE5F284-21F2-4E2A-AE98-B6B1B1EE1195}" srcOrd="2" destOrd="0" parTransId="{6A79EC21-A0ED-44DF-9F50-385C4899DF27}" sibTransId="{B9DF13F0-5C4B-4220-90A9-2A852ADB4B5A}"/>
    <dgm:cxn modelId="{4EBA5923-28F5-4A1A-A26F-4FEAD33C3B77}" type="presOf" srcId="{80E282AC-0A29-4CC8-B875-95041F1894B3}" destId="{44128959-74C1-4A6A-9D45-3C51DB037DED}" srcOrd="0" destOrd="0" presId="urn:microsoft.com/office/officeart/2005/8/layout/hierarchy3"/>
    <dgm:cxn modelId="{0EFB8E27-C3D2-4B2A-A588-F840F2AE453C}" type="presOf" srcId="{468F562D-C5F3-4B84-8157-A2715748BA2F}" destId="{B778BC8F-2211-4DE9-B6B6-D7DD7D50DC36}" srcOrd="0" destOrd="0" presId="urn:microsoft.com/office/officeart/2005/8/layout/hierarchy3"/>
    <dgm:cxn modelId="{E28EAD30-D54B-408F-9C28-B5A4DD07AB7E}" srcId="{6FC384C0-E180-4D28-B986-AA86A8F440D4}" destId="{80E282AC-0A29-4CC8-B875-95041F1894B3}" srcOrd="2" destOrd="0" parTransId="{0CD5F68E-A157-4A59-9013-E0D493BFB92C}" sibTransId="{302268C8-34E3-4501-BE5A-2ED4138496FB}"/>
    <dgm:cxn modelId="{86EAEF30-48F3-46B4-9EC5-7C14F06FBBD1}" srcId="{08ECAC3E-16D0-4D59-95D3-38AA5FBD50E0}" destId="{75854EDA-18CB-4F66-BE7E-2DAA36ED743A}" srcOrd="0" destOrd="0" parTransId="{2FE3EFEE-79D5-45AD-93F4-3BD89F9FE622}" sibTransId="{3080D8EE-294B-4601-81BD-C47A1B3BAC90}"/>
    <dgm:cxn modelId="{9D6F3335-52BD-4294-B91E-055B53EAE370}" type="presOf" srcId="{45455C5D-F918-4878-B9F2-E1F61BB18225}" destId="{71C39DE9-8540-4E07-BE5F-769E718F9FD7}" srcOrd="0" destOrd="0" presId="urn:microsoft.com/office/officeart/2005/8/layout/hierarchy3"/>
    <dgm:cxn modelId="{946B245C-A3A0-447B-89A1-11381BF21A91}" type="presOf" srcId="{64DD89B0-3F63-4521-AF92-A063EB9523B9}" destId="{B0849B98-3D08-48C3-90FF-960903EE582B}" srcOrd="0" destOrd="0" presId="urn:microsoft.com/office/officeart/2005/8/layout/hierarchy3"/>
    <dgm:cxn modelId="{C1860162-47D0-4348-9508-E816DC40EDE5}" srcId="{08ECAC3E-16D0-4D59-95D3-38AA5FBD50E0}" destId="{15EFEE5E-BC7D-4429-A8D5-4421C3B4C8CB}" srcOrd="2" destOrd="0" parTransId="{B8C301BA-7271-4C46-A64F-4B2443D3EE6F}" sibTransId="{50817CE5-D491-48CA-ACA6-E9EFC05DF941}"/>
    <dgm:cxn modelId="{A7697C44-0064-4379-A18A-F715CD005E60}" srcId="{6FC384C0-E180-4D28-B986-AA86A8F440D4}" destId="{45455C5D-F918-4878-B9F2-E1F61BB18225}" srcOrd="1" destOrd="0" parTransId="{1832CCB9-DF43-4519-9226-9793ED558CE4}" sibTransId="{8955BF16-7FFB-4B6C-B7C1-A21C2F94986B}"/>
    <dgm:cxn modelId="{92DA6B4A-AF4F-4F87-886F-415A4D177A0F}" type="presOf" srcId="{6A79EC21-A0ED-44DF-9F50-385C4899DF27}" destId="{12E3EF5F-8AAB-4597-9FA1-F5AFF19E0CC3}" srcOrd="0" destOrd="0" presId="urn:microsoft.com/office/officeart/2005/8/layout/hierarchy3"/>
    <dgm:cxn modelId="{97AEAE59-AD06-40FE-9E3F-B535FF17BE41}" srcId="{9A06EF56-EAB3-49F9-98FE-3386DE4364F4}" destId="{468F562D-C5F3-4B84-8157-A2715748BA2F}" srcOrd="0" destOrd="0" parTransId="{B44940D0-50CC-4E23-868B-C0A8928572E4}" sibTransId="{DDBC3831-2A8A-43B8-8D52-D30A2628F74E}"/>
    <dgm:cxn modelId="{6F88A95A-894D-49D4-BD97-B9D4A1174975}" srcId="{4F33324E-F0AE-461E-9B28-41096FA2ADA9}" destId="{9A06EF56-EAB3-49F9-98FE-3386DE4364F4}" srcOrd="1" destOrd="0" parTransId="{2CD7F734-F3D5-4BBA-A0FE-0E2F4B0DAF6D}" sibTransId="{7D6B9B08-5129-4A3F-B2EA-41F460840929}"/>
    <dgm:cxn modelId="{854FE37D-02F4-4C0A-83AE-B6C3DAE285DD}" type="presOf" srcId="{9A06EF56-EAB3-49F9-98FE-3386DE4364F4}" destId="{BFF8BF83-2D8A-422E-A04C-6C3214D7D05C}" srcOrd="1" destOrd="0" presId="urn:microsoft.com/office/officeart/2005/8/layout/hierarchy3"/>
    <dgm:cxn modelId="{088E2684-ED88-4DAE-89F4-D45171227AE2}" type="presOf" srcId="{9DD98AD8-B16E-4500-B380-5FE18484917E}" destId="{5679EDD7-47B2-4237-A410-8EB5D68DCB9D}" srcOrd="0" destOrd="0" presId="urn:microsoft.com/office/officeart/2005/8/layout/hierarchy3"/>
    <dgm:cxn modelId="{5AFD3585-8C8D-42B7-8729-4E83E1459354}" srcId="{4F33324E-F0AE-461E-9B28-41096FA2ADA9}" destId="{6FC384C0-E180-4D28-B986-AA86A8F440D4}" srcOrd="0" destOrd="0" parTransId="{CC122716-3A83-4FE3-A007-16AE4D6B50F2}" sibTransId="{D531A326-AE10-464D-A55D-40F94C7D417D}"/>
    <dgm:cxn modelId="{294DC885-726E-4FD3-94F7-FEF9962B54B2}" type="presOf" srcId="{B44940D0-50CC-4E23-868B-C0A8928572E4}" destId="{16D9B091-AD07-41E6-8675-2B1D7A3DB0A1}" srcOrd="0" destOrd="0" presId="urn:microsoft.com/office/officeart/2005/8/layout/hierarchy3"/>
    <dgm:cxn modelId="{B886D58B-3AE9-415C-98F6-7800C4C727F0}" type="presOf" srcId="{B8C301BA-7271-4C46-A64F-4B2443D3EE6F}" destId="{2E751961-63EF-4A68-86CA-3690E1EBDABF}" srcOrd="0" destOrd="0" presId="urn:microsoft.com/office/officeart/2005/8/layout/hierarchy3"/>
    <dgm:cxn modelId="{2FCBCB8E-CE63-4C44-879B-E134D918709E}" type="presOf" srcId="{08ECAC3E-16D0-4D59-95D3-38AA5FBD50E0}" destId="{204657F9-E31A-46A1-BAA2-B06BAF5023A8}" srcOrd="0" destOrd="0" presId="urn:microsoft.com/office/officeart/2005/8/layout/hierarchy3"/>
    <dgm:cxn modelId="{C60A6D90-F514-4C44-9AF9-E3E1B46B3B05}" srcId="{08ECAC3E-16D0-4D59-95D3-38AA5FBD50E0}" destId="{978BBB31-C278-4A4A-8102-7F6D16099380}" srcOrd="1" destOrd="0" parTransId="{E36A2921-280A-463F-8143-610C74E9BC05}" sibTransId="{720FB6AE-9804-4269-8D20-1A9E0BAB4DBA}"/>
    <dgm:cxn modelId="{23EAA3A1-8213-4A3F-8491-C2555E76E5CC}" type="presOf" srcId="{15EFEE5E-BC7D-4429-A8D5-4421C3B4C8CB}" destId="{C988B7B4-9AC2-4738-AC83-2A373E01B719}" srcOrd="0" destOrd="0" presId="urn:microsoft.com/office/officeart/2005/8/layout/hierarchy3"/>
    <dgm:cxn modelId="{778116A2-DCEA-43B0-A3AE-D1372F465332}" type="presOf" srcId="{0CD5F68E-A157-4A59-9013-E0D493BFB92C}" destId="{791586EF-C02F-4C9E-8512-20347F1609F3}" srcOrd="0" destOrd="0" presId="urn:microsoft.com/office/officeart/2005/8/layout/hierarchy3"/>
    <dgm:cxn modelId="{639AE4A6-01C9-4C1F-BCD8-63CCD0553F28}" type="presOf" srcId="{FA30F797-A624-4756-8FB7-5E926B7CFC84}" destId="{4E91738E-0A3C-4629-8898-2DA9D1567AD3}" srcOrd="0" destOrd="0" presId="urn:microsoft.com/office/officeart/2005/8/layout/hierarchy3"/>
    <dgm:cxn modelId="{50075CB1-3F76-4481-BEE9-1FFB824C3AD8}" type="presOf" srcId="{6FC384C0-E180-4D28-B986-AA86A8F440D4}" destId="{8BE11DC4-B7C2-403A-BF98-7C7A3A8068B0}" srcOrd="1" destOrd="0" presId="urn:microsoft.com/office/officeart/2005/8/layout/hierarchy3"/>
    <dgm:cxn modelId="{D880A4B3-D861-46F9-973E-C248AF23DBAB}" type="presOf" srcId="{75854EDA-18CB-4F66-BE7E-2DAA36ED743A}" destId="{36C70E40-C569-4CED-AD53-B07769E07F6F}" srcOrd="0" destOrd="0" presId="urn:microsoft.com/office/officeart/2005/8/layout/hierarchy3"/>
    <dgm:cxn modelId="{B59BD5B8-AA63-4956-8E2D-E87A5642DCB9}" type="presOf" srcId="{C78CE9E7-D310-48BB-B250-406B784CA982}" destId="{8F454335-B44E-4B99-B2E8-97F31DDAFF5C}" srcOrd="0" destOrd="0" presId="urn:microsoft.com/office/officeart/2005/8/layout/hierarchy3"/>
    <dgm:cxn modelId="{B2DA9ABC-6A30-4086-92D2-24773AE94691}" type="presOf" srcId="{E36A2921-280A-463F-8143-610C74E9BC05}" destId="{1DF816B2-288C-4EB8-B360-BBF31AD5489E}" srcOrd="0" destOrd="0" presId="urn:microsoft.com/office/officeart/2005/8/layout/hierarchy3"/>
    <dgm:cxn modelId="{6A5700D3-759C-497C-A5B8-FDD8D4166E60}" type="presOf" srcId="{08ECAC3E-16D0-4D59-95D3-38AA5FBD50E0}" destId="{D9A9677C-06C7-4D14-9AF1-BF5CFB9AE29E}" srcOrd="1" destOrd="0" presId="urn:microsoft.com/office/officeart/2005/8/layout/hierarchy3"/>
    <dgm:cxn modelId="{55BC59D5-C11E-477F-8445-7E27C31F9104}" srcId="{4F33324E-F0AE-461E-9B28-41096FA2ADA9}" destId="{08ECAC3E-16D0-4D59-95D3-38AA5FBD50E0}" srcOrd="2" destOrd="0" parTransId="{92CA81A9-A544-477C-824E-63797533CB50}" sibTransId="{8A8D21DC-532F-4CDF-9312-F9156CFD1134}"/>
    <dgm:cxn modelId="{39CF97DD-6B23-4A22-83AC-51AD117E5D9B}" srcId="{9A06EF56-EAB3-49F9-98FE-3386DE4364F4}" destId="{C78CE9E7-D310-48BB-B250-406B784CA982}" srcOrd="1" destOrd="0" parTransId="{64DD89B0-3F63-4521-AF92-A063EB9523B9}" sibTransId="{4D4CCB88-7B38-49DE-A8D7-DBDA93E0C42C}"/>
    <dgm:cxn modelId="{2FD9CDE8-AA87-49F4-B999-A8B7CA302F0B}" type="presOf" srcId="{9EE5F284-21F2-4E2A-AE98-B6B1B1EE1195}" destId="{983C4BD8-E185-475A-9E36-4A04350BC82C}" srcOrd="0" destOrd="0" presId="urn:microsoft.com/office/officeart/2005/8/layout/hierarchy3"/>
    <dgm:cxn modelId="{0C2716E9-9D3E-4BDC-B4AE-B5474D9AA5C9}" type="presOf" srcId="{2FE3EFEE-79D5-45AD-93F4-3BD89F9FE622}" destId="{97BCDE24-21C8-436D-B7AD-F47D6AB4D7C6}" srcOrd="0" destOrd="0" presId="urn:microsoft.com/office/officeart/2005/8/layout/hierarchy3"/>
    <dgm:cxn modelId="{115A42F1-1684-4957-9089-D24B2AB83889}" srcId="{6FC384C0-E180-4D28-B986-AA86A8F440D4}" destId="{FA30F797-A624-4756-8FB7-5E926B7CFC84}" srcOrd="0" destOrd="0" parTransId="{9DD98AD8-B16E-4500-B380-5FE18484917E}" sibTransId="{5B24EC12-F513-4429-A6D7-C794521169D8}"/>
    <dgm:cxn modelId="{54CFDFF1-6EAC-41A2-AC65-66CA81BE9307}" type="presOf" srcId="{9A06EF56-EAB3-49F9-98FE-3386DE4364F4}" destId="{FC325501-52A5-4AA2-8F9C-7A5CC9E2D3B5}" srcOrd="0" destOrd="0" presId="urn:microsoft.com/office/officeart/2005/8/layout/hierarchy3"/>
    <dgm:cxn modelId="{486A95F7-AF1D-44D1-8A27-760207CD0D85}" type="presOf" srcId="{978BBB31-C278-4A4A-8102-7F6D16099380}" destId="{04067E1C-8F70-47BD-91DC-2C28EAC10744}" srcOrd="0" destOrd="0" presId="urn:microsoft.com/office/officeart/2005/8/layout/hierarchy3"/>
    <dgm:cxn modelId="{28EF8886-CA87-47A6-909F-F49172EEC88B}" type="presParOf" srcId="{6A3D4988-D035-4C36-B6A9-AC7618B4939D}" destId="{FC309A83-8AA9-4E5A-9E96-89B9E11DDD5E}" srcOrd="0" destOrd="0" presId="urn:microsoft.com/office/officeart/2005/8/layout/hierarchy3"/>
    <dgm:cxn modelId="{0AD02ADE-5D44-4B7D-8DA2-80A4C8F686C1}" type="presParOf" srcId="{FC309A83-8AA9-4E5A-9E96-89B9E11DDD5E}" destId="{AD6E64C2-51E9-4BC5-B08E-548632AAB016}" srcOrd="0" destOrd="0" presId="urn:microsoft.com/office/officeart/2005/8/layout/hierarchy3"/>
    <dgm:cxn modelId="{9BC6FDD7-921E-4B0A-AB01-2AFCCA706DFC}" type="presParOf" srcId="{AD6E64C2-51E9-4BC5-B08E-548632AAB016}" destId="{74648EFC-247E-40DA-A78B-F09277CA91ED}" srcOrd="0" destOrd="0" presId="urn:microsoft.com/office/officeart/2005/8/layout/hierarchy3"/>
    <dgm:cxn modelId="{8B23B611-20CD-422C-A6CF-D16AC8FCE785}" type="presParOf" srcId="{AD6E64C2-51E9-4BC5-B08E-548632AAB016}" destId="{8BE11DC4-B7C2-403A-BF98-7C7A3A8068B0}" srcOrd="1" destOrd="0" presId="urn:microsoft.com/office/officeart/2005/8/layout/hierarchy3"/>
    <dgm:cxn modelId="{150E139D-7610-4187-B04C-5B749163369F}" type="presParOf" srcId="{FC309A83-8AA9-4E5A-9E96-89B9E11DDD5E}" destId="{F6B1F799-A746-4E56-A717-C1F77C2062A0}" srcOrd="1" destOrd="0" presId="urn:microsoft.com/office/officeart/2005/8/layout/hierarchy3"/>
    <dgm:cxn modelId="{74F39627-D376-46A6-910A-AF6BE770AADA}" type="presParOf" srcId="{F6B1F799-A746-4E56-A717-C1F77C2062A0}" destId="{5679EDD7-47B2-4237-A410-8EB5D68DCB9D}" srcOrd="0" destOrd="0" presId="urn:microsoft.com/office/officeart/2005/8/layout/hierarchy3"/>
    <dgm:cxn modelId="{D313965F-BD39-4AA0-B7ED-C24EA955C261}" type="presParOf" srcId="{F6B1F799-A746-4E56-A717-C1F77C2062A0}" destId="{4E91738E-0A3C-4629-8898-2DA9D1567AD3}" srcOrd="1" destOrd="0" presId="urn:microsoft.com/office/officeart/2005/8/layout/hierarchy3"/>
    <dgm:cxn modelId="{68E8EB32-A6B6-499F-8C6F-340D4882F16D}" type="presParOf" srcId="{F6B1F799-A746-4E56-A717-C1F77C2062A0}" destId="{D6D3D642-EBFC-4858-B5E5-23F82969A17D}" srcOrd="2" destOrd="0" presId="urn:microsoft.com/office/officeart/2005/8/layout/hierarchy3"/>
    <dgm:cxn modelId="{8DEB7F53-AEBD-4F90-BF2E-511EFBA500D0}" type="presParOf" srcId="{F6B1F799-A746-4E56-A717-C1F77C2062A0}" destId="{71C39DE9-8540-4E07-BE5F-769E718F9FD7}" srcOrd="3" destOrd="0" presId="urn:microsoft.com/office/officeart/2005/8/layout/hierarchy3"/>
    <dgm:cxn modelId="{960A381A-6125-4A66-9FA3-F46D2F8FC74B}" type="presParOf" srcId="{F6B1F799-A746-4E56-A717-C1F77C2062A0}" destId="{791586EF-C02F-4C9E-8512-20347F1609F3}" srcOrd="4" destOrd="0" presId="urn:microsoft.com/office/officeart/2005/8/layout/hierarchy3"/>
    <dgm:cxn modelId="{D2EA4BA4-78D7-4D12-9B06-B10F804E35C8}" type="presParOf" srcId="{F6B1F799-A746-4E56-A717-C1F77C2062A0}" destId="{44128959-74C1-4A6A-9D45-3C51DB037DED}" srcOrd="5" destOrd="0" presId="urn:microsoft.com/office/officeart/2005/8/layout/hierarchy3"/>
    <dgm:cxn modelId="{53104CAE-3539-41B2-A1C5-F55E5FA05813}" type="presParOf" srcId="{6A3D4988-D035-4C36-B6A9-AC7618B4939D}" destId="{925A3B83-6742-41A7-9492-4D52B944C522}" srcOrd="1" destOrd="0" presId="urn:microsoft.com/office/officeart/2005/8/layout/hierarchy3"/>
    <dgm:cxn modelId="{CEA8A318-7F9A-4878-B2C9-0EEC3E70F310}" type="presParOf" srcId="{925A3B83-6742-41A7-9492-4D52B944C522}" destId="{CAA2A1D5-E03C-4A70-AB96-3CDBB90B0099}" srcOrd="0" destOrd="0" presId="urn:microsoft.com/office/officeart/2005/8/layout/hierarchy3"/>
    <dgm:cxn modelId="{CFADA628-0224-434B-AAC3-D2B63766E3EC}" type="presParOf" srcId="{CAA2A1D5-E03C-4A70-AB96-3CDBB90B0099}" destId="{FC325501-52A5-4AA2-8F9C-7A5CC9E2D3B5}" srcOrd="0" destOrd="0" presId="urn:microsoft.com/office/officeart/2005/8/layout/hierarchy3"/>
    <dgm:cxn modelId="{EE8F366F-1CA7-4199-AF50-6214A300FD86}" type="presParOf" srcId="{CAA2A1D5-E03C-4A70-AB96-3CDBB90B0099}" destId="{BFF8BF83-2D8A-422E-A04C-6C3214D7D05C}" srcOrd="1" destOrd="0" presId="urn:microsoft.com/office/officeart/2005/8/layout/hierarchy3"/>
    <dgm:cxn modelId="{83AD9A73-85A5-4DB2-96F7-2E042E2927F7}" type="presParOf" srcId="{925A3B83-6742-41A7-9492-4D52B944C522}" destId="{ACEF382C-DB20-48CD-8031-32A90EB41B6F}" srcOrd="1" destOrd="0" presId="urn:microsoft.com/office/officeart/2005/8/layout/hierarchy3"/>
    <dgm:cxn modelId="{263C6CC8-C5DB-4510-9CC5-96689C776DC2}" type="presParOf" srcId="{ACEF382C-DB20-48CD-8031-32A90EB41B6F}" destId="{16D9B091-AD07-41E6-8675-2B1D7A3DB0A1}" srcOrd="0" destOrd="0" presId="urn:microsoft.com/office/officeart/2005/8/layout/hierarchy3"/>
    <dgm:cxn modelId="{9A95266C-D24A-42CF-9118-FC31F5060C95}" type="presParOf" srcId="{ACEF382C-DB20-48CD-8031-32A90EB41B6F}" destId="{B778BC8F-2211-4DE9-B6B6-D7DD7D50DC36}" srcOrd="1" destOrd="0" presId="urn:microsoft.com/office/officeart/2005/8/layout/hierarchy3"/>
    <dgm:cxn modelId="{1272D870-5606-4136-B20A-F166416BDDA8}" type="presParOf" srcId="{ACEF382C-DB20-48CD-8031-32A90EB41B6F}" destId="{B0849B98-3D08-48C3-90FF-960903EE582B}" srcOrd="2" destOrd="0" presId="urn:microsoft.com/office/officeart/2005/8/layout/hierarchy3"/>
    <dgm:cxn modelId="{BDCA9473-2D5D-49BF-BE67-757F908B043E}" type="presParOf" srcId="{ACEF382C-DB20-48CD-8031-32A90EB41B6F}" destId="{8F454335-B44E-4B99-B2E8-97F31DDAFF5C}" srcOrd="3" destOrd="0" presId="urn:microsoft.com/office/officeart/2005/8/layout/hierarchy3"/>
    <dgm:cxn modelId="{73AB3FEC-94B1-4C73-958A-BF464B3E6CA0}" type="presParOf" srcId="{ACEF382C-DB20-48CD-8031-32A90EB41B6F}" destId="{12E3EF5F-8AAB-4597-9FA1-F5AFF19E0CC3}" srcOrd="4" destOrd="0" presId="urn:microsoft.com/office/officeart/2005/8/layout/hierarchy3"/>
    <dgm:cxn modelId="{6E0CE47B-2E22-43CC-835B-FC93D1ED4F63}" type="presParOf" srcId="{ACEF382C-DB20-48CD-8031-32A90EB41B6F}" destId="{983C4BD8-E185-475A-9E36-4A04350BC82C}" srcOrd="5" destOrd="0" presId="urn:microsoft.com/office/officeart/2005/8/layout/hierarchy3"/>
    <dgm:cxn modelId="{884B54CA-FB35-40FC-A5F0-B223846F7283}" type="presParOf" srcId="{6A3D4988-D035-4C36-B6A9-AC7618B4939D}" destId="{1683B4F3-F791-4D8D-8189-041998DF5D6B}" srcOrd="2" destOrd="0" presId="urn:microsoft.com/office/officeart/2005/8/layout/hierarchy3"/>
    <dgm:cxn modelId="{ECA31596-F2FE-49F1-A4BE-D96897D7BD1C}" type="presParOf" srcId="{1683B4F3-F791-4D8D-8189-041998DF5D6B}" destId="{D4325804-AC2F-4B9F-BFEB-5A7278865D0C}" srcOrd="0" destOrd="0" presId="urn:microsoft.com/office/officeart/2005/8/layout/hierarchy3"/>
    <dgm:cxn modelId="{693BB267-1429-453A-B96E-CD6153F45FD2}" type="presParOf" srcId="{D4325804-AC2F-4B9F-BFEB-5A7278865D0C}" destId="{204657F9-E31A-46A1-BAA2-B06BAF5023A8}" srcOrd="0" destOrd="0" presId="urn:microsoft.com/office/officeart/2005/8/layout/hierarchy3"/>
    <dgm:cxn modelId="{9026632D-D6C9-4069-9002-D6FF42B59634}" type="presParOf" srcId="{D4325804-AC2F-4B9F-BFEB-5A7278865D0C}" destId="{D9A9677C-06C7-4D14-9AF1-BF5CFB9AE29E}" srcOrd="1" destOrd="0" presId="urn:microsoft.com/office/officeart/2005/8/layout/hierarchy3"/>
    <dgm:cxn modelId="{E4A966D7-13E6-4804-AA43-3E675420555D}" type="presParOf" srcId="{1683B4F3-F791-4D8D-8189-041998DF5D6B}" destId="{8D1786BC-6DFC-4B0A-8615-CA02B8F7407B}" srcOrd="1" destOrd="0" presId="urn:microsoft.com/office/officeart/2005/8/layout/hierarchy3"/>
    <dgm:cxn modelId="{684BDDA2-EA6A-4701-9C81-59D2490D06DE}" type="presParOf" srcId="{8D1786BC-6DFC-4B0A-8615-CA02B8F7407B}" destId="{97BCDE24-21C8-436D-B7AD-F47D6AB4D7C6}" srcOrd="0" destOrd="0" presId="urn:microsoft.com/office/officeart/2005/8/layout/hierarchy3"/>
    <dgm:cxn modelId="{D078DFB9-3C1B-4D2E-90F4-BFDC81FE6724}" type="presParOf" srcId="{8D1786BC-6DFC-4B0A-8615-CA02B8F7407B}" destId="{36C70E40-C569-4CED-AD53-B07769E07F6F}" srcOrd="1" destOrd="0" presId="urn:microsoft.com/office/officeart/2005/8/layout/hierarchy3"/>
    <dgm:cxn modelId="{3212B4C1-8413-4D07-8703-A06B0C1434CB}" type="presParOf" srcId="{8D1786BC-6DFC-4B0A-8615-CA02B8F7407B}" destId="{1DF816B2-288C-4EB8-B360-BBF31AD5489E}" srcOrd="2" destOrd="0" presId="urn:microsoft.com/office/officeart/2005/8/layout/hierarchy3"/>
    <dgm:cxn modelId="{3D3E83B0-414A-43C3-B01B-17CF2D23B56B}" type="presParOf" srcId="{8D1786BC-6DFC-4B0A-8615-CA02B8F7407B}" destId="{04067E1C-8F70-47BD-91DC-2C28EAC10744}" srcOrd="3" destOrd="0" presId="urn:microsoft.com/office/officeart/2005/8/layout/hierarchy3"/>
    <dgm:cxn modelId="{4568AF11-100C-4E45-8AB0-12A207A9CDBA}" type="presParOf" srcId="{8D1786BC-6DFC-4B0A-8615-CA02B8F7407B}" destId="{2E751961-63EF-4A68-86CA-3690E1EBDABF}" srcOrd="4" destOrd="0" presId="urn:microsoft.com/office/officeart/2005/8/layout/hierarchy3"/>
    <dgm:cxn modelId="{5224B1CF-293C-40FC-9550-F562014367B8}" type="presParOf" srcId="{8D1786BC-6DFC-4B0A-8615-CA02B8F7407B}" destId="{C988B7B4-9AC2-4738-AC83-2A373E01B7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48EFC-247E-40DA-A78B-F09277CA91ED}">
      <dsp:nvSpPr>
        <dsp:cNvPr id="0" name=""/>
        <dsp:cNvSpPr/>
      </dsp:nvSpPr>
      <dsp:spPr>
        <a:xfrm>
          <a:off x="2156611" y="0"/>
          <a:ext cx="1722408" cy="861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Utvecklingskraft</a:t>
          </a:r>
        </a:p>
      </dsp:txBody>
      <dsp:txXfrm>
        <a:off x="2181835" y="25224"/>
        <a:ext cx="1671960" cy="810756"/>
      </dsp:txXfrm>
    </dsp:sp>
    <dsp:sp modelId="{5679EDD7-47B2-4237-A410-8EB5D68DCB9D}">
      <dsp:nvSpPr>
        <dsp:cNvPr id="0" name=""/>
        <dsp:cNvSpPr/>
      </dsp:nvSpPr>
      <dsp:spPr>
        <a:xfrm>
          <a:off x="2328852" y="861204"/>
          <a:ext cx="157128" cy="265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939"/>
              </a:lnTo>
              <a:lnTo>
                <a:pt x="157128" y="26589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1738E-0A3C-4629-8898-2DA9D1567AD3}">
      <dsp:nvSpPr>
        <dsp:cNvPr id="0" name=""/>
        <dsp:cNvSpPr/>
      </dsp:nvSpPr>
      <dsp:spPr>
        <a:xfrm>
          <a:off x="2485980" y="3089541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Bosättningsstruktur,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Demografi, flyttrörlighet</a:t>
          </a:r>
        </a:p>
      </dsp:txBody>
      <dsp:txXfrm>
        <a:off x="2511204" y="3114765"/>
        <a:ext cx="1327478" cy="810756"/>
      </dsp:txXfrm>
    </dsp:sp>
    <dsp:sp modelId="{D6D3D642-EBFC-4858-B5E5-23F82969A17D}">
      <dsp:nvSpPr>
        <dsp:cNvPr id="0" name=""/>
        <dsp:cNvSpPr/>
      </dsp:nvSpPr>
      <dsp:spPr>
        <a:xfrm>
          <a:off x="2328852" y="861204"/>
          <a:ext cx="163232" cy="160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845"/>
              </a:lnTo>
              <a:lnTo>
                <a:pt x="163232" y="1601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9DE9-8540-4E07-BE5F-769E718F9FD7}">
      <dsp:nvSpPr>
        <dsp:cNvPr id="0" name=""/>
        <dsp:cNvSpPr/>
      </dsp:nvSpPr>
      <dsp:spPr>
        <a:xfrm>
          <a:off x="2492085" y="2032447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 Utbildning</a:t>
          </a:r>
        </a:p>
      </dsp:txBody>
      <dsp:txXfrm>
        <a:off x="2517309" y="2057671"/>
        <a:ext cx="1327478" cy="810756"/>
      </dsp:txXfrm>
    </dsp:sp>
    <dsp:sp modelId="{791586EF-C02F-4C9E-8512-20347F1609F3}">
      <dsp:nvSpPr>
        <dsp:cNvPr id="0" name=""/>
        <dsp:cNvSpPr/>
      </dsp:nvSpPr>
      <dsp:spPr>
        <a:xfrm>
          <a:off x="2328852" y="861204"/>
          <a:ext cx="169323" cy="59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19"/>
              </a:lnTo>
              <a:lnTo>
                <a:pt x="169323" y="599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28959-74C1-4A6A-9D45-3C51DB037DED}">
      <dsp:nvSpPr>
        <dsp:cNvPr id="0" name=""/>
        <dsp:cNvSpPr/>
      </dsp:nvSpPr>
      <dsp:spPr>
        <a:xfrm>
          <a:off x="2498175" y="1030221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Infrastruktur, service, tillgänglighet</a:t>
          </a:r>
        </a:p>
      </dsp:txBody>
      <dsp:txXfrm>
        <a:off x="2523399" y="1055445"/>
        <a:ext cx="1327478" cy="810756"/>
      </dsp:txXfrm>
    </dsp:sp>
    <dsp:sp modelId="{FC325501-52A5-4AA2-8F9C-7A5CC9E2D3B5}">
      <dsp:nvSpPr>
        <dsp:cNvPr id="0" name=""/>
        <dsp:cNvSpPr/>
      </dsp:nvSpPr>
      <dsp:spPr>
        <a:xfrm>
          <a:off x="4288418" y="1358"/>
          <a:ext cx="1722408" cy="861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Konkurrenskraft</a:t>
          </a:r>
        </a:p>
      </dsp:txBody>
      <dsp:txXfrm>
        <a:off x="4313642" y="26582"/>
        <a:ext cx="1671960" cy="810756"/>
      </dsp:txXfrm>
    </dsp:sp>
    <dsp:sp modelId="{16D9B091-AD07-41E6-8675-2B1D7A3DB0A1}">
      <dsp:nvSpPr>
        <dsp:cNvPr id="0" name=""/>
        <dsp:cNvSpPr/>
      </dsp:nvSpPr>
      <dsp:spPr>
        <a:xfrm>
          <a:off x="4460659" y="862562"/>
          <a:ext cx="172240" cy="64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903"/>
              </a:lnTo>
              <a:lnTo>
                <a:pt x="172240" y="645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8BC8F-2211-4DE9-B6B6-D7DD7D50DC36}">
      <dsp:nvSpPr>
        <dsp:cNvPr id="0" name=""/>
        <dsp:cNvSpPr/>
      </dsp:nvSpPr>
      <dsp:spPr>
        <a:xfrm>
          <a:off x="4632900" y="1077863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Entreprenörskap, nystartade företag, företagare</a:t>
          </a:r>
        </a:p>
      </dsp:txBody>
      <dsp:txXfrm>
        <a:off x="4658124" y="1103087"/>
        <a:ext cx="1327478" cy="810756"/>
      </dsp:txXfrm>
    </dsp:sp>
    <dsp:sp modelId="{B0849B98-3D08-48C3-90FF-960903EE582B}">
      <dsp:nvSpPr>
        <dsp:cNvPr id="0" name=""/>
        <dsp:cNvSpPr/>
      </dsp:nvSpPr>
      <dsp:spPr>
        <a:xfrm>
          <a:off x="4460659" y="862562"/>
          <a:ext cx="172240" cy="172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408"/>
              </a:lnTo>
              <a:lnTo>
                <a:pt x="172240" y="1722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54335-B44E-4B99-B2E8-97F31DDAFF5C}">
      <dsp:nvSpPr>
        <dsp:cNvPr id="0" name=""/>
        <dsp:cNvSpPr/>
      </dsp:nvSpPr>
      <dsp:spPr>
        <a:xfrm>
          <a:off x="4632900" y="2154368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Sysselsatta, byte av jobb, kompetensförsörjning</a:t>
          </a:r>
        </a:p>
      </dsp:txBody>
      <dsp:txXfrm>
        <a:off x="4658124" y="2179592"/>
        <a:ext cx="1327478" cy="810756"/>
      </dsp:txXfrm>
    </dsp:sp>
    <dsp:sp modelId="{12E3EF5F-8AAB-4597-9FA1-F5AFF19E0CC3}">
      <dsp:nvSpPr>
        <dsp:cNvPr id="0" name=""/>
        <dsp:cNvSpPr/>
      </dsp:nvSpPr>
      <dsp:spPr>
        <a:xfrm>
          <a:off x="4460659" y="862562"/>
          <a:ext cx="172240" cy="279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913"/>
              </a:lnTo>
              <a:lnTo>
                <a:pt x="172240" y="2798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C4BD8-E185-475A-9E36-4A04350BC82C}">
      <dsp:nvSpPr>
        <dsp:cNvPr id="0" name=""/>
        <dsp:cNvSpPr/>
      </dsp:nvSpPr>
      <dsp:spPr>
        <a:xfrm>
          <a:off x="4632900" y="3230873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Produktivitet, skillnader mellan företag, branscher, </a:t>
          </a:r>
          <a:br>
            <a:rPr lang="sv-SE" sz="1100" kern="1200"/>
          </a:br>
          <a:endParaRPr lang="sv-SE" sz="1100" kern="1200"/>
        </a:p>
      </dsp:txBody>
      <dsp:txXfrm>
        <a:off x="4658124" y="3256097"/>
        <a:ext cx="1327478" cy="810756"/>
      </dsp:txXfrm>
    </dsp:sp>
    <dsp:sp modelId="{204657F9-E31A-46A1-BAA2-B06BAF5023A8}">
      <dsp:nvSpPr>
        <dsp:cNvPr id="0" name=""/>
        <dsp:cNvSpPr/>
      </dsp:nvSpPr>
      <dsp:spPr>
        <a:xfrm>
          <a:off x="6441429" y="1358"/>
          <a:ext cx="1722408" cy="861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Hållbarhet</a:t>
          </a:r>
        </a:p>
      </dsp:txBody>
      <dsp:txXfrm>
        <a:off x="6466653" y="26582"/>
        <a:ext cx="1671960" cy="810756"/>
      </dsp:txXfrm>
    </dsp:sp>
    <dsp:sp modelId="{97BCDE24-21C8-436D-B7AD-F47D6AB4D7C6}">
      <dsp:nvSpPr>
        <dsp:cNvPr id="0" name=""/>
        <dsp:cNvSpPr/>
      </dsp:nvSpPr>
      <dsp:spPr>
        <a:xfrm>
          <a:off x="6613669" y="862562"/>
          <a:ext cx="172240" cy="64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903"/>
              </a:lnTo>
              <a:lnTo>
                <a:pt x="172240" y="645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70E40-C569-4CED-AD53-B07769E07F6F}">
      <dsp:nvSpPr>
        <dsp:cNvPr id="0" name=""/>
        <dsp:cNvSpPr/>
      </dsp:nvSpPr>
      <dsp:spPr>
        <a:xfrm>
          <a:off x="6785910" y="1077863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Social: Hög grad av sysselsatta, inkomster</a:t>
          </a:r>
        </a:p>
      </dsp:txBody>
      <dsp:txXfrm>
        <a:off x="6811134" y="1103087"/>
        <a:ext cx="1327478" cy="810756"/>
      </dsp:txXfrm>
    </dsp:sp>
    <dsp:sp modelId="{1DF816B2-288C-4EB8-B360-BBF31AD5489E}">
      <dsp:nvSpPr>
        <dsp:cNvPr id="0" name=""/>
        <dsp:cNvSpPr/>
      </dsp:nvSpPr>
      <dsp:spPr>
        <a:xfrm>
          <a:off x="6613669" y="862562"/>
          <a:ext cx="172240" cy="172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408"/>
              </a:lnTo>
              <a:lnTo>
                <a:pt x="172240" y="1722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67E1C-8F70-47BD-91DC-2C28EAC10744}">
      <dsp:nvSpPr>
        <dsp:cNvPr id="0" name=""/>
        <dsp:cNvSpPr/>
      </dsp:nvSpPr>
      <dsp:spPr>
        <a:xfrm>
          <a:off x="6785910" y="2154368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Miljö: CO2-utsläpp,  Sveriges miljömål</a:t>
          </a:r>
        </a:p>
      </dsp:txBody>
      <dsp:txXfrm>
        <a:off x="6811134" y="2179592"/>
        <a:ext cx="1327478" cy="810756"/>
      </dsp:txXfrm>
    </dsp:sp>
    <dsp:sp modelId="{2E751961-63EF-4A68-86CA-3690E1EBDABF}">
      <dsp:nvSpPr>
        <dsp:cNvPr id="0" name=""/>
        <dsp:cNvSpPr/>
      </dsp:nvSpPr>
      <dsp:spPr>
        <a:xfrm>
          <a:off x="6613669" y="862562"/>
          <a:ext cx="172240" cy="279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913"/>
              </a:lnTo>
              <a:lnTo>
                <a:pt x="172240" y="2798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8B7B4-9AC2-4738-AC83-2A373E01B719}">
      <dsp:nvSpPr>
        <dsp:cNvPr id="0" name=""/>
        <dsp:cNvSpPr/>
      </dsp:nvSpPr>
      <dsp:spPr>
        <a:xfrm>
          <a:off x="6785910" y="3230873"/>
          <a:ext cx="1377926" cy="861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Ekonomi: Regionalprodukt, </a:t>
          </a:r>
          <a:r>
            <a:rPr lang="sv-SE" sz="1100" kern="1200" dirty="0" err="1"/>
            <a:t>resiliens</a:t>
          </a:r>
          <a:endParaRPr lang="sv-SE" sz="1100" kern="1200" dirty="0"/>
        </a:p>
      </dsp:txBody>
      <dsp:txXfrm>
        <a:off x="6811134" y="3256097"/>
        <a:ext cx="1327478" cy="810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E87C-9286-4358-A767-8287F481D41C}" type="datetimeFigureOut">
              <a:rPr lang="sv-SE" smtClean="0"/>
              <a:t>2021-06-24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EDBA-DADF-4A8A-9FFB-7A9E77137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D04-B108-4221-A463-C0F8628F711B}" type="datetimeFigureOut">
              <a:rPr lang="sv-SE" smtClean="0"/>
              <a:t>2021-06-24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F8FF-6287-4171-B2FE-8A6312E6F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12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38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Kommuner, FA-regioner och län</a:t>
            </a:r>
          </a:p>
          <a:p>
            <a:endParaRPr lang="sv-SE" dirty="0"/>
          </a:p>
          <a:p>
            <a:r>
              <a:rPr lang="sv-SE" dirty="0"/>
              <a:t>Funktionella </a:t>
            </a:r>
            <a:r>
              <a:rPr lang="sv-SE" dirty="0" err="1"/>
              <a:t>Analysgregioner</a:t>
            </a:r>
            <a:r>
              <a:rPr lang="sv-SE" dirty="0"/>
              <a:t> som baserar på arbetspendling över kommungränser och på historiska utvecklingstrender och framtidsprognoser. </a:t>
            </a:r>
          </a:p>
          <a:p>
            <a:endParaRPr lang="sv-SE" dirty="0"/>
          </a:p>
          <a:p>
            <a:r>
              <a:rPr lang="sv-SE" dirty="0"/>
              <a:t>Många kommuner ingår i ett större ekonomisk sammanhang</a:t>
            </a:r>
          </a:p>
          <a:p>
            <a:endParaRPr lang="sv-SE" dirty="0"/>
          </a:p>
          <a:p>
            <a:r>
              <a:rPr lang="sv-SE" dirty="0"/>
              <a:t>Län och kommuner är politikens arena</a:t>
            </a:r>
          </a:p>
          <a:p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85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Totalt ökade Sveriges befolkning med 1 miljon invånare under perioden. </a:t>
            </a:r>
          </a:p>
          <a:p>
            <a:endParaRPr lang="sv-SE" dirty="0"/>
          </a:p>
          <a:p>
            <a:r>
              <a:rPr lang="sv-SE" dirty="0"/>
              <a:t>Från och med vilken storlek växer regioner – under 1990-talet 125 000</a:t>
            </a:r>
          </a:p>
          <a:p>
            <a:r>
              <a:rPr lang="sv-SE" dirty="0"/>
              <a:t>			under 2000-talet 105 000</a:t>
            </a:r>
          </a:p>
          <a:p>
            <a:r>
              <a:rPr lang="sv-SE" dirty="0"/>
              <a:t>			under 2010-talet  30 000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99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02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del av befolkningsomflyttning  beror också på utbildningsystemet</a:t>
            </a:r>
          </a:p>
          <a:p>
            <a:endParaRPr lang="sv-SE" dirty="0"/>
          </a:p>
          <a:p>
            <a:r>
              <a:rPr lang="sv-SE" dirty="0"/>
              <a:t>Bra för Sveriges konkurrenskraft, men det kvarstår problem med kompetensförsörjning för mindre regioner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77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307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740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243139" y="84084"/>
            <a:ext cx="5040000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3140" y="1176500"/>
            <a:ext cx="5040000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6243140" y="1776539"/>
            <a:ext cx="5040000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EB4E-1F85-4743-ACC5-DCD46BFD3510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99126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8" name="Platshållare för text 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5" y="-1"/>
            <a:ext cx="4363687" cy="33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0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mindre triangel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499741" y="84084"/>
            <a:ext cx="6284747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99742" y="1176500"/>
            <a:ext cx="628474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499742" y="1776539"/>
            <a:ext cx="6284912" cy="4121149"/>
          </a:xfrm>
        </p:spPr>
        <p:txBody>
          <a:bodyPr/>
          <a:lstStyle>
            <a:lvl1pPr>
              <a:defRPr baseline="0"/>
            </a:lvl1pPr>
            <a:lvl2pPr marL="273050" indent="-188913">
              <a:defRPr/>
            </a:lvl2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8C7-E9F3-43BF-AE2F-AE8E8AD197E7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842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-1"/>
            <a:ext cx="3984239" cy="30406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9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8008737" y="84084"/>
            <a:ext cx="3272038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8008736" y="1176500"/>
            <a:ext cx="3248253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8008736" y="1773238"/>
            <a:ext cx="3248025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FC5C-FE90-4021-B462-B94560601B2E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3706" y="4216"/>
            <a:ext cx="7714593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677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D8F-DEB4-4626-856E-6DB9E890EDE5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2814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981529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7" hasCustomPrompt="1"/>
          </p:nvPr>
        </p:nvSpPr>
        <p:spPr>
          <a:xfrm>
            <a:off x="6243145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C413-27BF-4BA0-AD77-010F3C6804F1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965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257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00" cy="306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6263-771B-48E1-8E31-D904F0580158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6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030-9BB5-4FE2-A611-19193A34FBF1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Likbent triangel 6"/>
          <p:cNvSpPr/>
          <p:nvPr userDrawn="1"/>
        </p:nvSpPr>
        <p:spPr>
          <a:xfrm>
            <a:off x="640306" y="5482623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Likbent triangel 7"/>
          <p:cNvSpPr/>
          <p:nvPr userDrawn="1"/>
        </p:nvSpPr>
        <p:spPr>
          <a:xfrm flipV="1">
            <a:off x="8256949" y="0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7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A040-5A81-4206-B434-22070B675753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72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3E7-9876-413F-9955-F060084543B0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2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27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" y="778368"/>
            <a:ext cx="3780000" cy="53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" y="1281164"/>
            <a:ext cx="3420000" cy="4550298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4828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6619" y="1299532"/>
            <a:ext cx="3420000" cy="45135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4856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99989" y="1323607"/>
            <a:ext cx="3888000" cy="4502947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8988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064" b="4127"/>
          <a:stretch/>
        </p:blipFill>
        <p:spPr>
          <a:xfrm>
            <a:off x="870692" y="1053736"/>
            <a:ext cx="3638369" cy="4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295983"/>
            <a:ext cx="3780000" cy="45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70" y="888279"/>
            <a:ext cx="3780000" cy="5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934" y="850674"/>
            <a:ext cx="3852000" cy="54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5" y="1351592"/>
            <a:ext cx="3744000" cy="4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84" y="60946"/>
            <a:ext cx="5616000" cy="79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0125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3376" y="1558247"/>
            <a:ext cx="4140000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46217" y="287378"/>
            <a:ext cx="5292000" cy="65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 utan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93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45F0-8C00-48F4-962D-C2F1804975EA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3371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 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1F7-944A-49C7-89B4-BDEBEDDBECC9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9639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och 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981528" y="1776539"/>
            <a:ext cx="3273039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7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A4BD-780C-4729-BC1B-3FE9BA0EDD42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61B2-F828-4876-AAD1-835C42D495F7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96837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41658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528" y="1776539"/>
            <a:ext cx="6766785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30519" y="6430868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38BAE68-474C-49A7-968E-512E1662B4CE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93630" y="6430868"/>
            <a:ext cx="39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8" r:id="rId3"/>
    <p:sldLayoutId id="2147483689" r:id="rId4"/>
    <p:sldLayoutId id="2147483678" r:id="rId5"/>
    <p:sldLayoutId id="2147483650" r:id="rId6"/>
    <p:sldLayoutId id="2147483690" r:id="rId7"/>
    <p:sldLayoutId id="2147483692" r:id="rId8"/>
    <p:sldLayoutId id="2147483671" r:id="rId9"/>
    <p:sldLayoutId id="2147483674" r:id="rId10"/>
    <p:sldLayoutId id="2147483672" r:id="rId11"/>
    <p:sldLayoutId id="2147483673" r:id="rId12"/>
    <p:sldLayoutId id="2147483675" r:id="rId13"/>
    <p:sldLayoutId id="2147483652" r:id="rId14"/>
    <p:sldLayoutId id="2147483701" r:id="rId15"/>
    <p:sldLayoutId id="2147483676" r:id="rId16"/>
    <p:sldLayoutId id="2147483691" r:id="rId17"/>
    <p:sldLayoutId id="2147483654" r:id="rId18"/>
    <p:sldLayoutId id="2147483655" r:id="rId19"/>
    <p:sldLayoutId id="2147483651" r:id="rId20"/>
    <p:sldLayoutId id="2147483667" r:id="rId21"/>
    <p:sldLayoutId id="2147483668" r:id="rId22"/>
    <p:sldLayoutId id="2147483669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400"/>
        </a:spcBef>
        <a:spcAft>
          <a:spcPts val="600"/>
        </a:spcAft>
        <a:buSzPct val="73000"/>
        <a:buFontTx/>
        <a:buBlip>
          <a:blip r:embed="rId34"/>
        </a:buBlip>
        <a:defRPr sz="2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760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‐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000" indent="-1908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»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932400" indent="-1224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085850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pos="619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orient="horz" pos="4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llvaxtverket.se/vara-tjanster/publikationer/publikationer-2021/2021-04-20-pandemins-kostnader---effekter-pa-produktion-och-jobb-i-sveriges-regioner.html" TargetMode="External"/><Relationship Id="rId7" Type="http://schemas.openxmlformats.org/officeDocument/2006/relationships/hyperlink" Target="https://tillvaxtverket.se/statistik/vara-undersokningar/kompetensforsorjning/2020-04-24-kompetensforsorjning-i-landsbygder.html" TargetMode="External"/><Relationship Id="rId2" Type="http://schemas.openxmlformats.org/officeDocument/2006/relationships/hyperlink" Target="https://tillvaxtverket.se/vara-tjanster/publikationer/publikationer-2021/2021-03-17-tillstand-och-trender-for-regional-tillvaxt-2020.html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illvaxtverket.se/vara-tjanster/publikationer/publikationer-2021/2021-04-15-kommersiell-service-ger-robustare-samhalle.html" TargetMode="External"/><Relationship Id="rId5" Type="http://schemas.openxmlformats.org/officeDocument/2006/relationships/hyperlink" Target="https://tillvaxtverket.se/vara-tjanster/publikationer/publikationer-2021/2021-04-23-geografier-som-inte-syns.html" TargetMode="External"/><Relationship Id="rId4" Type="http://schemas.openxmlformats.org/officeDocument/2006/relationships/hyperlink" Target="https://tillvaxtverket.se/vara-tjanster/publikationer/publikationer-2020/2020-12-15-stader-och-landsbygder---forskning-fakta-och-analy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377" y="4725392"/>
            <a:ext cx="9833248" cy="86926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Förutsättningar och förändringsprocesser relevanta för regional utveckling och tillväxt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Konferens Växa eller Krympa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25 maj 2021, Wolfgang Pichler</a:t>
            </a:r>
          </a:p>
        </p:txBody>
      </p:sp>
    </p:spTree>
    <p:extLst>
      <p:ext uri="{BB962C8B-B14F-4D97-AF65-F5344CB8AC3E}">
        <p14:creationId xmlns:p14="http://schemas.microsoft.com/office/powerpoint/2010/main" val="307990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CC66B-9B50-48C2-AFA6-EB66774E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84084"/>
            <a:ext cx="9576681" cy="1040524"/>
          </a:xfrm>
        </p:spPr>
        <p:txBody>
          <a:bodyPr/>
          <a:lstStyle/>
          <a:p>
            <a:r>
              <a:rPr lang="sv-SE" dirty="0"/>
              <a:t>Den viktigaste resursen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8E9A8B-381D-450E-B74A-B1BF2791E2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579" y="1169550"/>
            <a:ext cx="4572000" cy="606989"/>
          </a:xfrm>
        </p:spPr>
        <p:txBody>
          <a:bodyPr/>
          <a:lstStyle/>
          <a:p>
            <a:r>
              <a:rPr lang="sv-SE" sz="2000" b="0" dirty="0"/>
              <a:t>Befolkningsförändring 2009-2019 </a:t>
            </a:r>
            <a:br>
              <a:rPr lang="sv-SE" sz="2000" b="0" dirty="0"/>
            </a:br>
            <a:r>
              <a:rPr lang="sv-SE" sz="1200" b="0" dirty="0"/>
              <a:t>(FA-regioner, procent, genomsnitt per år)</a:t>
            </a:r>
            <a:endParaRPr lang="sv-SE" b="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A065736-BB5D-44F4-BB78-8AF281F28D63}"/>
              </a:ext>
            </a:extLst>
          </p:cNvPr>
          <p:cNvSpPr txBox="1"/>
          <p:nvPr/>
        </p:nvSpPr>
        <p:spPr>
          <a:xfrm>
            <a:off x="8009158" y="1124608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1466F6C5-3564-4410-BAE9-4E7EB30962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29" y="1776539"/>
            <a:ext cx="5114472" cy="4093436"/>
          </a:xfrm>
        </p:spPr>
        <p:txBody>
          <a:bodyPr/>
          <a:lstStyle/>
          <a:p>
            <a:r>
              <a:rPr lang="sv-SE" sz="2400" dirty="0"/>
              <a:t>19 av 60 FA-regioner har en negativ befolkningsutveckling </a:t>
            </a:r>
            <a:r>
              <a:rPr lang="sv-SE" sz="1800" dirty="0"/>
              <a:t>(7 finns i Norrbotten)</a:t>
            </a:r>
          </a:p>
          <a:p>
            <a:r>
              <a:rPr lang="sv-SE" sz="2400" dirty="0"/>
              <a:t>97 procent av Sveriges befolkning bor i FA-regioner med befolkningstillväxt </a:t>
            </a:r>
          </a:p>
          <a:p>
            <a:r>
              <a:rPr lang="sv-SE" sz="2400" dirty="0"/>
              <a:t>Störst befolkningstillväxt i storstadsregioner</a:t>
            </a:r>
          </a:p>
          <a:p>
            <a:r>
              <a:rPr lang="sv-SE" sz="2400" dirty="0"/>
              <a:t>… men fler FA-regioner har en positiv befolkningsförändring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71FF64-83D4-46D6-B10C-ADA86B7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04" y="1776538"/>
            <a:ext cx="5343394" cy="4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71309-AB3C-475E-B642-3017813B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Befolkningförändring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A0EF80-CFEC-4E64-8B1B-5E74EB2F4C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0792A33-C5F5-4C97-BF0D-4F7CF70292A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306871" y="1197691"/>
            <a:ext cx="6501423" cy="50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5120ED-096F-4380-A506-EB5EBDD3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Stabila demografiska trender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81346-6313-4F76-9B30-2F002DC425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Flyttintensitet – unga flyttar oftast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3EF23C2-F0F9-4C42-8F04-4E79E2E1CEC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455802" y="1735739"/>
            <a:ext cx="4252559" cy="39457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932C7AF-9CE2-4A16-87F3-A6E7D6EF9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610" y="1735739"/>
            <a:ext cx="3952623" cy="3945761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1766FEC-7A1E-4E5E-A444-1B72BA426B50}"/>
              </a:ext>
            </a:extLst>
          </p:cNvPr>
          <p:cNvSpPr txBox="1"/>
          <p:nvPr/>
        </p:nvSpPr>
        <p:spPr>
          <a:xfrm>
            <a:off x="1759017" y="6012493"/>
            <a:ext cx="430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Inrikes födda – utrikes födda (kvinnor/män)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08F64C8-AEBB-4F71-862C-CB40BA89371F}"/>
              </a:ext>
            </a:extLst>
          </p:cNvPr>
          <p:cNvSpPr txBox="1"/>
          <p:nvPr/>
        </p:nvSpPr>
        <p:spPr>
          <a:xfrm>
            <a:off x="6708042" y="6012493"/>
            <a:ext cx="37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1970-talet – 2010-talet (kvinnor/män)</a:t>
            </a:r>
          </a:p>
        </p:txBody>
      </p:sp>
    </p:spTree>
    <p:extLst>
      <p:ext uri="{BB962C8B-B14F-4D97-AF65-F5344CB8AC3E}">
        <p14:creationId xmlns:p14="http://schemas.microsoft.com/office/powerpoint/2010/main" val="428034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771EE4-48FD-4C72-AA0C-CC9D57EB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556449"/>
            <a:ext cx="9280071" cy="1040524"/>
          </a:xfrm>
        </p:spPr>
        <p:txBody>
          <a:bodyPr/>
          <a:lstStyle/>
          <a:p>
            <a:r>
              <a:rPr lang="sv-SE" dirty="0"/>
              <a:t>Svårt med kompetensförsörjning!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833137-6B5A-4CBF-A666-CF242E575D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829" y="1971662"/>
            <a:ext cx="5440517" cy="473075"/>
          </a:xfrm>
        </p:spPr>
        <p:txBody>
          <a:bodyPr/>
          <a:lstStyle/>
          <a:p>
            <a:r>
              <a:rPr lang="sv-SE" dirty="0"/>
              <a:t>Var hamnar unga vuxna efter studier?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63E5D2B-F153-420E-B1B0-690C9E45F0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053997" y="1790700"/>
            <a:ext cx="4747478" cy="4245798"/>
          </a:xfrm>
        </p:spPr>
        <p:txBody>
          <a:bodyPr/>
          <a:lstStyle/>
          <a:p>
            <a:r>
              <a:rPr lang="sv-SE" dirty="0"/>
              <a:t>Äldre arbetskraft ersätts inte av yngre kvinnor och men som är på väg in på arbetsmarknaden i mindre FA-regioner</a:t>
            </a:r>
          </a:p>
          <a:p>
            <a:r>
              <a:rPr lang="sv-SE" dirty="0"/>
              <a:t>Stora och ökande regionala skillnader vad gäller utbildningsnivån hos arbetskraften </a:t>
            </a:r>
          </a:p>
          <a:p>
            <a:r>
              <a:rPr lang="sv-SE" dirty="0"/>
              <a:t>Unga vuxna flyttar sällan hem igen/eller välja mindre regioner efter studier</a:t>
            </a:r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004F45-E38A-4C74-85DC-0F799E27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65" y="2848014"/>
            <a:ext cx="5956308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EE39C7-60D2-478B-BD88-A5FEC8D6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904067"/>
          </a:xfrm>
        </p:spPr>
        <p:txBody>
          <a:bodyPr/>
          <a:lstStyle/>
          <a:p>
            <a:r>
              <a:rPr lang="sv-SE" dirty="0"/>
              <a:t>Vad kan göras åt det?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B486B2-51E7-4C0F-A904-41B519D46F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54" y="1037758"/>
            <a:ext cx="9982481" cy="473075"/>
          </a:xfrm>
        </p:spPr>
        <p:txBody>
          <a:bodyPr/>
          <a:lstStyle/>
          <a:p>
            <a:r>
              <a:rPr lang="sv-SE" dirty="0"/>
              <a:t>Kompetensförsörjning och lärandet är centralt även framöver! Ta vara på det </a:t>
            </a:r>
            <a:r>
              <a:rPr lang="sv-SE" dirty="0" err="1"/>
              <a:t>momentum</a:t>
            </a:r>
            <a:r>
              <a:rPr lang="sv-SE" dirty="0"/>
              <a:t> i den pågående samhällsomställningen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18EE79-2BF9-4B01-AB76-26401B27C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41" y="1990725"/>
            <a:ext cx="2615411" cy="4066384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84F8AA-F26C-46D5-8B3B-5CC828B0E2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9114" y="5981700"/>
            <a:ext cx="3159986" cy="647699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Andel personer 30-64 år som deltar i vidareutbildningar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DFDDB5F-5B02-493A-908A-80A26B8EA56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01734" y="1871932"/>
            <a:ext cx="6703286" cy="4901984"/>
          </a:xfrm>
        </p:spPr>
        <p:txBody>
          <a:bodyPr/>
          <a:lstStyle/>
          <a:p>
            <a:r>
              <a:rPr lang="sv-SE" sz="2000" dirty="0"/>
              <a:t>Grundskolans (gymnasieskolans) kvalitet är viktig för att locka till sig (invandrar)-familjer (arbetskraft) att bosätta sig</a:t>
            </a:r>
          </a:p>
          <a:p>
            <a:r>
              <a:rPr lang="sv-SE" sz="2000" dirty="0"/>
              <a:t>Uppmuntrar ungdomar att plugga vidare på områden som gynnar den regionala näringslivet</a:t>
            </a:r>
          </a:p>
          <a:p>
            <a:r>
              <a:rPr lang="sv-SE" sz="2000" b="1" dirty="0"/>
              <a:t>Möjlighet till vidareutbildning och livslångt lärande utanför städerna måste stärkas och anpassas till </a:t>
            </a:r>
            <a:r>
              <a:rPr lang="sv-SE" sz="2000" b="1" u="sng" dirty="0"/>
              <a:t>lokala behov</a:t>
            </a:r>
          </a:p>
          <a:p>
            <a:r>
              <a:rPr lang="sv-SE" sz="2000" dirty="0"/>
              <a:t>att locka kvinnor till teknikyrken och industri (enklare att byta jobb och sprida kunskaper)</a:t>
            </a:r>
          </a:p>
          <a:p>
            <a:r>
              <a:rPr lang="sv-SE" sz="2000" dirty="0"/>
              <a:t>Viktig med kommunala samarbeten inom hela utbildningssystemet (och samordning gentemot utbildningsanordnare, LTU </a:t>
            </a:r>
            <a:r>
              <a:rPr lang="sv-SE" sz="2000" dirty="0" err="1"/>
              <a:t>mfl</a:t>
            </a:r>
            <a:r>
              <a:rPr lang="sv-SE" sz="2000" dirty="0"/>
              <a:t>). </a:t>
            </a:r>
          </a:p>
          <a:p>
            <a:r>
              <a:rPr lang="sv-SE" sz="2000" dirty="0"/>
              <a:t>Även mindre företag måste vara med på tåget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8350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D83F9-A77D-4B81-B5B8-9FA979A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Omställningen är redan på gång!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52AB5E7-3B7B-4F32-9739-D5AA763C54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98976" y="1124608"/>
            <a:ext cx="6766785" cy="4745241"/>
          </a:xfrm>
        </p:spPr>
        <p:txBody>
          <a:bodyPr/>
          <a:lstStyle/>
          <a:p>
            <a:r>
              <a:rPr lang="sv-SE" dirty="0"/>
              <a:t>Norrbotten har goda förutsättningar </a:t>
            </a:r>
          </a:p>
          <a:p>
            <a:pPr lvl="1"/>
            <a:r>
              <a:rPr lang="sv-SE" sz="2000" dirty="0"/>
              <a:t>Absoluta konkurrensfördelar vad gäller råvaror, energi</a:t>
            </a:r>
          </a:p>
          <a:p>
            <a:pPr lvl="1"/>
            <a:r>
              <a:rPr lang="sv-SE" sz="2000" dirty="0"/>
              <a:t>Industrin är en viktig aktör, men det finns även andra näringar som är viktiga</a:t>
            </a:r>
          </a:p>
          <a:p>
            <a:pPr lvl="1"/>
            <a:r>
              <a:rPr lang="sv-SE" sz="2000" dirty="0"/>
              <a:t>Hög produktivitet i näringslivet totalt (ok tillgänglighet till bredband, men det finns utrymme för förbättringar)</a:t>
            </a:r>
          </a:p>
          <a:p>
            <a:pPr lvl="1"/>
            <a:r>
              <a:rPr lang="sv-SE" sz="2000" dirty="0"/>
              <a:t>Framåtanda</a:t>
            </a:r>
          </a:p>
          <a:p>
            <a:pPr marL="309600" lvl="1" indent="0">
              <a:buNone/>
            </a:pPr>
            <a:r>
              <a:rPr lang="sv-SE" sz="2000" dirty="0"/>
              <a:t>Men, delvis ökande inomregional regionala skillnader!</a:t>
            </a:r>
          </a:p>
          <a:p>
            <a:r>
              <a:rPr lang="sv-SE" dirty="0"/>
              <a:t>Den regionala förflyttningen går både snabbt och långsamt!</a:t>
            </a:r>
          </a:p>
          <a:p>
            <a:pPr lvl="1"/>
            <a:r>
              <a:rPr lang="sv-SE" sz="2000" dirty="0"/>
              <a:t>Stegvis omställning och förändrade kompetensbehov</a:t>
            </a:r>
          </a:p>
          <a:p>
            <a:pPr lvl="1"/>
            <a:r>
              <a:rPr lang="sv-SE" sz="2000" dirty="0"/>
              <a:t>Alla delar av regionen och invånare måste gynnas av omställningen på sikt!</a:t>
            </a:r>
          </a:p>
          <a:p>
            <a:pPr lvl="1"/>
            <a:r>
              <a:rPr lang="sv-SE" sz="2000" dirty="0"/>
              <a:t>Beroende av inflyttning och hur regionen uppfattas utifrån (attraktivitet)</a:t>
            </a:r>
          </a:p>
          <a:p>
            <a:endParaRPr lang="sv-SE" dirty="0"/>
          </a:p>
          <a:p>
            <a:pPr marL="309600" lvl="1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D42F2C7-D100-4328-B988-95C05311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8" y="1776413"/>
            <a:ext cx="4024488" cy="380090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C676C3B-44CC-431C-A5AB-CBDB5F6F14A1}"/>
              </a:ext>
            </a:extLst>
          </p:cNvPr>
          <p:cNvSpPr txBox="1"/>
          <p:nvPr/>
        </p:nvSpPr>
        <p:spPr>
          <a:xfrm>
            <a:off x="968829" y="5719313"/>
            <a:ext cx="3031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Produktivitetsutveckling inom </a:t>
            </a:r>
            <a:br>
              <a:rPr lang="sv-SE" dirty="0"/>
            </a:br>
            <a:r>
              <a:rPr lang="sv-SE" dirty="0"/>
              <a:t>näringslivet</a:t>
            </a:r>
          </a:p>
        </p:txBody>
      </p:sp>
    </p:spTree>
    <p:extLst>
      <p:ext uri="{BB962C8B-B14F-4D97-AF65-F5344CB8AC3E}">
        <p14:creationId xmlns:p14="http://schemas.microsoft.com/office/powerpoint/2010/main" val="17822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3C39B8F-8B83-47AC-BEDC-661C467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Kunskapsunderlag från Tillväxtverket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316DFFF-92EC-41E4-939B-0793FD5388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0" y="1318437"/>
            <a:ext cx="10299246" cy="4551537"/>
          </a:xfrm>
        </p:spPr>
        <p:txBody>
          <a:bodyPr/>
          <a:lstStyle/>
          <a:p>
            <a:r>
              <a:rPr lang="sv-SE" dirty="0"/>
              <a:t>Tillstånd och trender för regional tillväxt 2020 </a:t>
            </a:r>
            <a:r>
              <a:rPr lang="sv-SE" sz="1600" dirty="0">
                <a:hlinkClick r:id="rId2"/>
              </a:rPr>
              <a:t>https://tillvaxtverket.se/vara-tjanster/publikationer/publikationer-2021/2021-03-17-tillstand-och-trender-for-regional-tillvaxt-2020.html</a:t>
            </a:r>
            <a:endParaRPr lang="sv-SE" sz="1600" dirty="0"/>
          </a:p>
          <a:p>
            <a:r>
              <a:rPr lang="sv-SE" dirty="0"/>
              <a:t>Pandemins kostnader </a:t>
            </a:r>
            <a:r>
              <a:rPr lang="sv-SE" sz="1600" dirty="0">
                <a:hlinkClick r:id="rId3"/>
              </a:rPr>
              <a:t>https://tillvaxtverket.se/vara-tjanster/publikationer/publikationer-2021/2021-04-20-pandemins-kostnader---effekter-pa-produktion-och-jobb-i-sveriges-regioner.html</a:t>
            </a:r>
            <a:endParaRPr lang="sv-SE" sz="1600" dirty="0"/>
          </a:p>
          <a:p>
            <a:r>
              <a:rPr lang="sv-SE" b="0" i="0" dirty="0">
                <a:solidFill>
                  <a:srgbClr val="000000"/>
                </a:solidFill>
                <a:effectLst/>
                <a:cs typeface="Calibri Light" panose="020F0302020204030204" pitchFamily="34" charset="0"/>
              </a:rPr>
              <a:t>Städer och lands­­­­bygder 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NoeDisplayBold"/>
                <a:hlinkClick r:id="rId4"/>
              </a:rPr>
              <a:t>https://tillvaxtverket.se/vara-tjanster/publikationer/publikationer-2020/2020-12-15-stader-och-landsbygder---forskning-fakta-och-analys.html</a:t>
            </a:r>
            <a:endParaRPr lang="sv-SE" sz="1600" b="0" i="0" dirty="0">
              <a:solidFill>
                <a:srgbClr val="000000"/>
              </a:solidFill>
              <a:effectLst/>
              <a:latin typeface="NoeDisplayBold"/>
            </a:endParaRPr>
          </a:p>
          <a:p>
            <a:r>
              <a:rPr lang="sv-SE" dirty="0">
                <a:solidFill>
                  <a:srgbClr val="000000"/>
                </a:solidFill>
                <a:cs typeface="Calibri Light" panose="020F0302020204030204" pitchFamily="34" charset="0"/>
              </a:rPr>
              <a:t>Geografier som inte syns </a:t>
            </a:r>
            <a:r>
              <a:rPr lang="sv-SE" sz="1600" dirty="0">
                <a:solidFill>
                  <a:srgbClr val="000000"/>
                </a:solidFill>
                <a:latin typeface="NoeDisplayBold"/>
                <a:hlinkClick r:id="rId5"/>
              </a:rPr>
              <a:t>https://tillvaxtverket.se/vara-tjanster/publikationer/publikationer-2021/2021-04-23-geografier-som-inte-syns.html</a:t>
            </a:r>
            <a:endParaRPr lang="sv-SE" sz="1600" dirty="0">
              <a:solidFill>
                <a:srgbClr val="000000"/>
              </a:solidFill>
              <a:latin typeface="NoeDisplayBold"/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  <a:cs typeface="Calibri Light" panose="020F0302020204030204" pitchFamily="34" charset="0"/>
              </a:rPr>
              <a:t>Kommersiell service ger robustare samhälle 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NoeDisplayBold"/>
                <a:hlinkClick r:id="rId6"/>
              </a:rPr>
              <a:t>https://tillvaxtverket.se/vara-tjanster/publikationer/publikationer-2021/2021-04-15-kommersiell-service-ger-robustare-samhalle.html</a:t>
            </a:r>
            <a:endParaRPr lang="sv-SE" sz="1600" b="0" i="0" dirty="0">
              <a:solidFill>
                <a:srgbClr val="000000"/>
              </a:solidFill>
              <a:effectLst/>
              <a:latin typeface="NoeDisplayBold"/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NoeDisplayBold"/>
              </a:rPr>
              <a:t>Kompetens­försörjning i landsbygder </a:t>
            </a:r>
            <a:r>
              <a:rPr lang="sv-SE" b="0" i="0" dirty="0">
                <a:solidFill>
                  <a:srgbClr val="000000"/>
                </a:solidFill>
                <a:effectLst/>
                <a:latin typeface="NoeDisplayBold"/>
                <a:hlinkClick r:id="rId7"/>
              </a:rPr>
              <a:t>h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NoeDisplayBold"/>
                <a:hlinkClick r:id="rId7"/>
              </a:rPr>
              <a:t>ttps://tillvaxtverket.se/statistik/vara-undersokningar/kompetensforsorjning/2020-04-24-kompetensforsorjning-i-landsbygder.html</a:t>
            </a:r>
            <a:endParaRPr lang="sv-SE" sz="1600" b="0" i="0" dirty="0">
              <a:solidFill>
                <a:srgbClr val="000000"/>
              </a:solidFill>
              <a:effectLst/>
              <a:latin typeface="NoeDisplayBold"/>
            </a:endParaRPr>
          </a:p>
          <a:p>
            <a:endParaRPr lang="sv-SE" b="0" i="0" dirty="0">
              <a:solidFill>
                <a:srgbClr val="000000"/>
              </a:solidFill>
              <a:effectLst/>
              <a:latin typeface="NoeDisplayBold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348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E6C3C-C33A-4146-A69D-79DBB60B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kort sikt</a:t>
            </a:r>
          </a:p>
        </p:txBody>
      </p:sp>
    </p:spTree>
    <p:extLst>
      <p:ext uri="{BB962C8B-B14F-4D97-AF65-F5344CB8AC3E}">
        <p14:creationId xmlns:p14="http://schemas.microsoft.com/office/powerpoint/2010/main" val="284596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Pandemins effekter - lärdomar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968830" y="1613637"/>
            <a:ext cx="10265228" cy="4093436"/>
          </a:xfrm>
        </p:spPr>
        <p:txBody>
          <a:bodyPr/>
          <a:lstStyle/>
          <a:p>
            <a:r>
              <a:rPr lang="sv-SE" dirty="0"/>
              <a:t>Krisen har slagit asymmetriskt, tjänstesektorerna hårt drabbade medan industrin snabbt vände upp</a:t>
            </a:r>
          </a:p>
          <a:p>
            <a:r>
              <a:rPr lang="sv-SE" dirty="0"/>
              <a:t>Många ingångsjobb i tjänstesektorn – risk för grupper med sämre förankring</a:t>
            </a:r>
          </a:p>
          <a:p>
            <a:r>
              <a:rPr lang="sv-SE" dirty="0"/>
              <a:t>Sveriges regioner är nära sammankopplade och krisen har slagit i hela landet. Svårt bedöma långsiktiga effekter. Storstäder hårt drabbade men har samtidigt bättre förutsättningar för snabb återhämtning.</a:t>
            </a:r>
          </a:p>
          <a:p>
            <a:r>
              <a:rPr lang="sv-SE" dirty="0"/>
              <a:t>Många företag har ställt om – trender (digitalisering, distansarbete, hållbarhet m.m.) har förstärkts, </a:t>
            </a:r>
            <a:r>
              <a:rPr lang="sv-SE" b="1" dirty="0"/>
              <a:t>strukturomvandling sker och detta </a:t>
            </a:r>
            <a:r>
              <a:rPr lang="sv-SE" b="1" dirty="0" err="1"/>
              <a:t>momentum</a:t>
            </a:r>
            <a:r>
              <a:rPr lang="sv-SE" b="1" dirty="0"/>
              <a:t> bör tas till vara för stärkt konkurrenskraft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73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137AC-0BED-47B3-8056-FA6DB8D0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370114"/>
            <a:ext cx="8599714" cy="754494"/>
          </a:xfrm>
        </p:spPr>
        <p:txBody>
          <a:bodyPr/>
          <a:lstStyle/>
          <a:p>
            <a:r>
              <a:rPr lang="sv-SE" dirty="0"/>
              <a:t>Ett </a:t>
            </a:r>
            <a:r>
              <a:rPr lang="sv-SE" dirty="0" err="1"/>
              <a:t>momentum</a:t>
            </a:r>
            <a:r>
              <a:rPr lang="sv-SE" dirty="0"/>
              <a:t> för förändring på sikt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4F561F-161B-4749-9238-C55ACE3353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3600" dirty="0"/>
              <a:t>stärks av att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5384CC-9C5E-4EFD-86E1-7CDD8159479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68375" y="2134265"/>
            <a:ext cx="10299246" cy="3899660"/>
          </a:xfrm>
        </p:spPr>
        <p:txBody>
          <a:bodyPr/>
          <a:lstStyle/>
          <a:p>
            <a:r>
              <a:rPr lang="sv-SE" dirty="0"/>
              <a:t>Hållbarhetsperspektivet (klimat) är i fokus för många stora och viktiga aktörer (USA, EU, GB, D …)</a:t>
            </a:r>
          </a:p>
          <a:p>
            <a:r>
              <a:rPr lang="sv-SE" dirty="0"/>
              <a:t>Drivs även på av organisationer såsom FN, OECD, Energy Agency, Världsbanken, World </a:t>
            </a:r>
            <a:r>
              <a:rPr lang="sv-SE" dirty="0" err="1"/>
              <a:t>Economic</a:t>
            </a:r>
            <a:r>
              <a:rPr lang="sv-SE" dirty="0"/>
              <a:t> Forum mm</a:t>
            </a:r>
          </a:p>
          <a:p>
            <a:r>
              <a:rPr lang="sv-SE" dirty="0"/>
              <a:t>Återhämtningsplanen – största EU-stimulanspaketet hittills 750 </a:t>
            </a:r>
            <a:r>
              <a:rPr lang="sv-SE" dirty="0" err="1"/>
              <a:t>Mrd</a:t>
            </a:r>
            <a:r>
              <a:rPr lang="sv-SE" dirty="0"/>
              <a:t> Euro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27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F526C04F-9961-41EB-896E-9B1D019AA47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678546" y="1228519"/>
            <a:ext cx="6594764" cy="54459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06B1AB0-B8CB-4069-A5DD-86258F75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30" y="467764"/>
            <a:ext cx="8599714" cy="1040524"/>
          </a:xfrm>
        </p:spPr>
        <p:txBody>
          <a:bodyPr/>
          <a:lstStyle/>
          <a:p>
            <a:r>
              <a:rPr lang="sv-SE" dirty="0"/>
              <a:t>Hur har Norrbotten klart sig </a:t>
            </a:r>
            <a:r>
              <a:rPr lang="sv-SE"/>
              <a:t>under pandemin?</a:t>
            </a:r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EB5D4203-919B-4890-AC37-6CA77AC5F8FF}"/>
              </a:ext>
            </a:extLst>
          </p:cNvPr>
          <p:cNvSpPr/>
          <p:nvPr/>
        </p:nvSpPr>
        <p:spPr>
          <a:xfrm>
            <a:off x="3020037" y="3168073"/>
            <a:ext cx="489781" cy="2290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47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9B5E90-B12A-40A1-9854-17F075A0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37" y="84084"/>
            <a:ext cx="3272038" cy="104052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sz="4000" b="1" kern="1200" baseline="0">
                <a:latin typeface="+mj-lt"/>
                <a:ea typeface="+mj-ea"/>
                <a:cs typeface="+mj-cs"/>
              </a:rPr>
              <a:t>Korttidsarbete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5F24C49-5253-4BBD-8619-05CD4D98C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8736" y="1176500"/>
            <a:ext cx="3248253" cy="4730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0DFA6FB-CF74-4D0D-A65C-C2796F28D6E2}"/>
              </a:ext>
            </a:extLst>
          </p:cNvPr>
          <p:cNvSpPr txBox="1"/>
          <p:nvPr/>
        </p:nvSpPr>
        <p:spPr>
          <a:xfrm>
            <a:off x="8008736" y="1773238"/>
            <a:ext cx="3248025" cy="4113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2500" dirty="0">
                <a:latin typeface="Calibri Light" panose="020F0302020204030204" pitchFamily="34" charset="0"/>
              </a:rPr>
              <a:t>Totalt i Sverige 595 000 anställda</a:t>
            </a:r>
          </a:p>
          <a:p>
            <a:pPr>
              <a:spcAft>
                <a:spcPts val="600"/>
              </a:spcAft>
            </a:pPr>
            <a:r>
              <a:rPr lang="sv-SE" sz="2500" dirty="0">
                <a:latin typeface="Calibri Light" panose="020F0302020204030204" pitchFamily="34" charset="0"/>
              </a:rPr>
              <a:t>32,6 </a:t>
            </a:r>
            <a:r>
              <a:rPr lang="sv-SE" sz="2500" dirty="0" err="1">
                <a:latin typeface="Calibri Light" panose="020F0302020204030204" pitchFamily="34" charset="0"/>
              </a:rPr>
              <a:t>mrdkr</a:t>
            </a:r>
            <a:endParaRPr lang="sv-SE" sz="2500" dirty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2500" dirty="0">
                <a:latin typeface="Calibri Light" panose="020F0302020204030204" pitchFamily="34" charset="0"/>
              </a:rPr>
              <a:t>(beviljat under år 2020)</a:t>
            </a:r>
          </a:p>
          <a:p>
            <a:pPr>
              <a:spcAft>
                <a:spcPts val="600"/>
              </a:spcAft>
            </a:pPr>
            <a:endParaRPr lang="sv-SE" sz="2500" dirty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2500" dirty="0">
                <a:latin typeface="Calibri Light" panose="020F0302020204030204" pitchFamily="34" charset="0"/>
              </a:rPr>
              <a:t>Norrbotten: 7776 anställda</a:t>
            </a:r>
          </a:p>
          <a:p>
            <a:pPr>
              <a:spcAft>
                <a:spcPts val="600"/>
              </a:spcAft>
            </a:pPr>
            <a:r>
              <a:rPr lang="sv-SE" sz="2500" dirty="0">
                <a:latin typeface="Calibri Light" panose="020F0302020204030204" pitchFamily="34" charset="0"/>
              </a:rPr>
              <a:t>437 mnkr</a:t>
            </a:r>
          </a:p>
          <a:p>
            <a:pPr>
              <a:spcAft>
                <a:spcPts val="600"/>
              </a:spcAft>
            </a:pPr>
            <a:r>
              <a:rPr lang="sv-SE" sz="2500" dirty="0">
                <a:latin typeface="Calibri Light" panose="020F0302020204030204" pitchFamily="34" charset="0"/>
              </a:rPr>
              <a:t>(beviljat under år 2020)</a:t>
            </a:r>
          </a:p>
          <a:p>
            <a:pPr>
              <a:spcAft>
                <a:spcPts val="600"/>
              </a:spcAft>
            </a:pPr>
            <a:endParaRPr lang="sv-SE" sz="2500" dirty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sv-SE" sz="2500" dirty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sv-SE" sz="2500" dirty="0">
              <a:latin typeface="Calibri Light" panose="020F03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238C90-09CB-4762-9D73-72C7364C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" y="4216"/>
            <a:ext cx="765165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62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D17722E-9E8D-44F5-8715-0EDBAA4C7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B1542-F593-45CC-87BF-B3C82293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lång sikt</a:t>
            </a:r>
          </a:p>
        </p:txBody>
      </p:sp>
    </p:spTree>
    <p:extLst>
      <p:ext uri="{BB962C8B-B14F-4D97-AF65-F5344CB8AC3E}">
        <p14:creationId xmlns:p14="http://schemas.microsoft.com/office/powerpoint/2010/main" val="298370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B20B73-D0A5-4872-BBF8-B35A53C9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7" y="130253"/>
            <a:ext cx="11125201" cy="731420"/>
          </a:xfrm>
        </p:spPr>
        <p:txBody>
          <a:bodyPr/>
          <a:lstStyle/>
          <a:p>
            <a:r>
              <a:rPr lang="sv-SE" sz="3600" dirty="0"/>
              <a:t>Rapport: Tillstånd och trender för regional tillväxt 2020</a:t>
            </a:r>
          </a:p>
        </p:txBody>
      </p:sp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403D37BE-0E72-4330-9F2A-BE8A19CC27FF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1030298" y="1448098"/>
          <a:ext cx="10299246" cy="40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DE7E58C6-BAB3-40CB-B477-2988C507A9CB}"/>
              </a:ext>
            </a:extLst>
          </p:cNvPr>
          <p:cNvSpPr txBox="1"/>
          <p:nvPr/>
        </p:nvSpPr>
        <p:spPr>
          <a:xfrm>
            <a:off x="3247862" y="5750108"/>
            <a:ext cx="404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/>
              <a:t>Geografier kopplad till funktion, plats, stad, stad-land, inrikes-utrikes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A59A10B-0C99-47DB-B2F8-F1928261D0D4}"/>
              </a:ext>
            </a:extLst>
          </p:cNvPr>
          <p:cNvSpPr txBox="1"/>
          <p:nvPr/>
        </p:nvSpPr>
        <p:spPr>
          <a:xfrm>
            <a:off x="7382256" y="5626996"/>
            <a:ext cx="3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/>
              <a:t>Hållbarhetsdimensionerna </a:t>
            </a:r>
          </a:p>
          <a:p>
            <a:r>
              <a:rPr lang="sv-SE" sz="1600"/>
              <a:t>mäts mot administrativa geografier </a:t>
            </a:r>
          </a:p>
          <a:p>
            <a:r>
              <a:rPr lang="sv-SE" sz="1600"/>
              <a:t>(politiskt ansvar)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420A849-89E4-4174-AEB0-A4535B0472ED}"/>
              </a:ext>
            </a:extLst>
          </p:cNvPr>
          <p:cNvSpPr txBox="1"/>
          <p:nvPr/>
        </p:nvSpPr>
        <p:spPr>
          <a:xfrm>
            <a:off x="3907536" y="947135"/>
            <a:ext cx="20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Med företag i fokus</a:t>
            </a:r>
          </a:p>
        </p:txBody>
      </p:sp>
    </p:spTree>
    <p:extLst>
      <p:ext uri="{BB962C8B-B14F-4D97-AF65-F5344CB8AC3E}">
        <p14:creationId xmlns:p14="http://schemas.microsoft.com/office/powerpoint/2010/main" val="179289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5AF56-3C08-4541-954B-520306AF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810369"/>
          </a:xfrm>
        </p:spPr>
        <p:txBody>
          <a:bodyPr/>
          <a:lstStyle/>
          <a:p>
            <a:r>
              <a:rPr lang="sv-SE" dirty="0"/>
              <a:t>Olika geografier</a:t>
            </a:r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BC682C33-038E-4A78-9C75-E1E15132F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7" t="7951" r="26656" b="22630"/>
          <a:stretch/>
        </p:blipFill>
        <p:spPr>
          <a:xfrm>
            <a:off x="2302875" y="1530992"/>
            <a:ext cx="2038526" cy="4760752"/>
          </a:xfrm>
          <a:prstGeom prst="rect">
            <a:avLst/>
          </a:prstGeom>
        </p:spPr>
      </p:pic>
      <p:pic>
        <p:nvPicPr>
          <p:cNvPr id="6" name="Bildobjekt 5" descr="En bild som visar silhuett&#10;&#10;Automatiskt genererad beskrivning">
            <a:extLst>
              <a:ext uri="{FF2B5EF4-FFF2-40B4-BE49-F238E27FC236}">
                <a16:creationId xmlns:a16="http://schemas.microsoft.com/office/drawing/2014/main" id="{CECC6448-7CF5-4EA6-BA35-1614860AD9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7" t="7645" r="26656" b="22936"/>
          <a:stretch/>
        </p:blipFill>
        <p:spPr>
          <a:xfrm>
            <a:off x="4916445" y="1480888"/>
            <a:ext cx="2038527" cy="4760752"/>
          </a:xfrm>
          <a:prstGeom prst="rect">
            <a:avLst/>
          </a:prstGeom>
        </p:spPr>
      </p:pic>
      <p:pic>
        <p:nvPicPr>
          <p:cNvPr id="8" name="Bildobjekt 7" descr="En bild som visar silhuett&#10;&#10;Automatiskt genererad beskrivning">
            <a:extLst>
              <a:ext uri="{FF2B5EF4-FFF2-40B4-BE49-F238E27FC236}">
                <a16:creationId xmlns:a16="http://schemas.microsoft.com/office/drawing/2014/main" id="{F6193841-1555-4660-90CE-610361BF3B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7" t="8073" r="26656" b="22508"/>
          <a:stretch/>
        </p:blipFill>
        <p:spPr>
          <a:xfrm>
            <a:off x="7530016" y="1530992"/>
            <a:ext cx="2038527" cy="476075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1830514-33D3-4E49-95B4-3EC49125C509}"/>
              </a:ext>
            </a:extLst>
          </p:cNvPr>
          <p:cNvSpPr txBox="1"/>
          <p:nvPr/>
        </p:nvSpPr>
        <p:spPr>
          <a:xfrm>
            <a:off x="5429631" y="1007772"/>
            <a:ext cx="133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60 FA-regioner </a:t>
            </a:r>
            <a:br>
              <a:rPr lang="sv-SE" sz="1400" dirty="0"/>
            </a:br>
            <a:r>
              <a:rPr lang="sv-SE" sz="1400" dirty="0"/>
              <a:t>(8 i Norrbotten)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28A34BE-44DD-4E77-B284-C1F3F693002C}"/>
              </a:ext>
            </a:extLst>
          </p:cNvPr>
          <p:cNvSpPr txBox="1"/>
          <p:nvPr/>
        </p:nvSpPr>
        <p:spPr>
          <a:xfrm>
            <a:off x="2877667" y="1007772"/>
            <a:ext cx="142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290 kommuner </a:t>
            </a:r>
            <a:br>
              <a:rPr lang="sv-SE" sz="1400" dirty="0"/>
            </a:br>
            <a:r>
              <a:rPr lang="sv-SE" sz="1400" dirty="0"/>
              <a:t>(14 i Norrbotten)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FBBB851-338C-4141-85A0-AA379BBFCB3F}"/>
              </a:ext>
            </a:extLst>
          </p:cNvPr>
          <p:cNvSpPr txBox="1"/>
          <p:nvPr/>
        </p:nvSpPr>
        <p:spPr>
          <a:xfrm>
            <a:off x="968829" y="5028894"/>
            <a:ext cx="124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400" dirty="0"/>
              <a:t>49 kommuner </a:t>
            </a:r>
            <a:br>
              <a:rPr lang="sv-SE" sz="1400" dirty="0"/>
            </a:br>
            <a:r>
              <a:rPr lang="sv-SE" sz="1400" dirty="0"/>
              <a:t>i VGR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56510F-4784-429C-8936-6F72ED0CA920}"/>
              </a:ext>
            </a:extLst>
          </p:cNvPr>
          <p:cNvSpPr txBox="1"/>
          <p:nvPr/>
        </p:nvSpPr>
        <p:spPr>
          <a:xfrm>
            <a:off x="890366" y="6107078"/>
            <a:ext cx="1757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33 kommuner i Skåne</a:t>
            </a:r>
          </a:p>
        </p:txBody>
      </p:sp>
    </p:spTree>
    <p:extLst>
      <p:ext uri="{BB962C8B-B14F-4D97-AF65-F5344CB8AC3E}">
        <p14:creationId xmlns:p14="http://schemas.microsoft.com/office/powerpoint/2010/main" val="2342347221"/>
      </p:ext>
    </p:extLst>
  </p:cSld>
  <p:clrMapOvr>
    <a:masterClrMapping/>
  </p:clrMapOvr>
</p:sld>
</file>

<file path=ppt/theme/theme1.xml><?xml version="1.0" encoding="utf-8"?>
<a:theme xmlns:a="http://schemas.openxmlformats.org/drawingml/2006/main" name="Lila_svensk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illväxtverket Färg 1">
      <a:srgbClr val="492069"/>
    </a:custClr>
    <a:custClr name="Tillväxtverket Färg 2">
      <a:srgbClr val="7854BD"/>
    </a:custClr>
    <a:custClr name="Tillväxtverket Färg 3">
      <a:srgbClr val="C9B8E1"/>
    </a:custClr>
    <a:custClr name="Tillväxtverket Färg 4">
      <a:srgbClr val="006D71"/>
    </a:custClr>
    <a:custClr name="Tillväxtverket Färg 5">
      <a:srgbClr val="A5DDE1"/>
    </a:custClr>
    <a:custClr name="Tillväxtverket Färg 6">
      <a:srgbClr val="02A6A4"/>
    </a:custClr>
    <a:custClr name="Tillväxtverket Färg 7">
      <a:srgbClr val="004376"/>
    </a:custClr>
    <a:custClr name="Tillväxtverket Färg 8">
      <a:srgbClr val="92C8EF"/>
    </a:custClr>
    <a:custClr name="Tillväxtverket Färg 9">
      <a:srgbClr val="0076CF"/>
    </a:custClr>
    <a:custClr name="Tillväxtverket Färg 10 ">
      <a:srgbClr val="007398"/>
    </a:custClr>
  </a:custClrLst>
  <a:extLst>
    <a:ext uri="{05A4C25C-085E-4340-85A3-A5531E510DB2}">
      <thm15:themeFamily xmlns:thm15="http://schemas.microsoft.com/office/thememl/2012/main" name="Presentation1" id="{195687DD-66B5-4FBA-8523-B2CFE7405168}" vid="{895DBBDD-723F-4C04-9B73-2B152F50F9CC}"/>
    </a:ext>
  </a:extLst>
</a:theme>
</file>

<file path=ppt/theme/theme2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ytt Word" ma:contentTypeID="0x010100F0CC08FD9F05314799DE880433A10B20" ma:contentTypeVersion="16" ma:contentTypeDescription="Skapa ett nytt dokument." ma:contentTypeScope="" ma:versionID="187ab5d964a666a36d10f7193f74b7ef">
  <xsd:schema xmlns:xsd="http://www.w3.org/2001/XMLSchema" xmlns:xs="http://www.w3.org/2001/XMLSchema" xmlns:p="http://schemas.microsoft.com/office/2006/metadata/properties" xmlns:ns1="http://schemas.microsoft.com/sharepoint/v3" xmlns:ns2="42216b4e-09bb-437c-8d1c-32b7b98ad1df" xmlns:ns3="54344de9-4a68-4968-bd31-f82509e5da64" targetNamespace="http://schemas.microsoft.com/office/2006/metadata/properties" ma:root="true" ma:fieldsID="6da8a14f3643efa521e4e46045129c73" ns1:_="" ns2:_="" ns3:_="">
    <xsd:import namespace="http://schemas.microsoft.com/sharepoint/v3"/>
    <xsd:import namespace="42216b4e-09bb-437c-8d1c-32b7b98ad1df"/>
    <xsd:import namespace="54344de9-4a68-4968-bd31-f82509e5da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Categories" minOccurs="0"/>
                <xsd:element ref="ns3:Dokument_x0020_typ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ies" ma:index="10" nillable="true" ma:displayName="Kategorier" ma:description="" ma:internalName="Categorie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6b4e-09bb-437c-8d1c-32b7b98ad1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44de9-4a68-4968-bd31-f82509e5da64" elementFormDefault="qualified">
    <xsd:import namespace="http://schemas.microsoft.com/office/2006/documentManagement/types"/>
    <xsd:import namespace="http://schemas.microsoft.com/office/infopath/2007/PartnerControls"/>
    <xsd:element name="Dokument_x0020_typ" ma:index="11" nillable="true" ma:displayName="Dokumenttyp" ma:default="Dokument" ma:format="Dropdown" ma:internalName="Dokument_x0020_typ">
      <xsd:simpleType>
        <xsd:restriction base="dms:Choice">
          <xsd:enumeration value="Dokument"/>
          <xsd:enumeration value="Arbetsmaterial"/>
          <xsd:enumeration value="Avtal"/>
          <xsd:enumeration value="Kurser"/>
          <xsd:enumeration value="Protokoll"/>
          <xsd:enumeration value="Rapport"/>
          <xsd:enumeration value="Styrande dokument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_x0020_typ xmlns="54344de9-4a68-4968-bd31-f82509e5da64">Dokument</Dokument_x0020_typ>
    <Categor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4A1B22-FF03-4A30-8BE3-346B5FEEA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216b4e-09bb-437c-8d1c-32b7b98ad1df"/>
    <ds:schemaRef ds:uri="54344de9-4a68-4968-bd31-f82509e5d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C6A6B0-9A5A-4B0F-BC22-BA1FE03C0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39EC2-98F3-4E0B-8561-1EBC42FC7431}">
  <ds:schemaRefs>
    <ds:schemaRef ds:uri="http://schemas.microsoft.com/office/2006/documentManagement/types"/>
    <ds:schemaRef ds:uri="8a91cd18-727e-4b1d-a57c-27c2f287f665"/>
    <ds:schemaRef ds:uri="http://purl.org/dc/elements/1.1/"/>
    <ds:schemaRef ds:uri="http://schemas.microsoft.com/office/infopath/2007/PartnerControls"/>
    <ds:schemaRef ds:uri="8b0bcf46-26d1-4f6a-85e8-7e62889da293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54344de9-4a68-4968-bd31-f82509e5da6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895</Words>
  <Application>Microsoft Office PowerPoint</Application>
  <PresentationFormat>Bredbild</PresentationFormat>
  <Paragraphs>123</Paragraphs>
  <Slides>16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NoeDisplayBold</vt:lpstr>
      <vt:lpstr>Arial</vt:lpstr>
      <vt:lpstr>Calibri</vt:lpstr>
      <vt:lpstr>Calibri Light</vt:lpstr>
      <vt:lpstr>Lila_svensk</vt:lpstr>
      <vt:lpstr>Förutsättningar och förändringsprocesser relevanta för regional utveckling och tillväxt</vt:lpstr>
      <vt:lpstr>På kort sikt</vt:lpstr>
      <vt:lpstr>Pandemins effekter - lärdomar</vt:lpstr>
      <vt:lpstr>Ett momentum för förändring på sikt</vt:lpstr>
      <vt:lpstr>Hur har Norrbotten klart sig under pandemin?</vt:lpstr>
      <vt:lpstr>Korttidsarbete</vt:lpstr>
      <vt:lpstr>På lång sikt</vt:lpstr>
      <vt:lpstr>Rapport: Tillstånd och trender för regional tillväxt 2020</vt:lpstr>
      <vt:lpstr>Olika geografier</vt:lpstr>
      <vt:lpstr>Den viktigaste resursen</vt:lpstr>
      <vt:lpstr>Befolkningförändring</vt:lpstr>
      <vt:lpstr>Stabila demografiska trender</vt:lpstr>
      <vt:lpstr>Svårt med kompetensförsörjning!</vt:lpstr>
      <vt:lpstr>Vad kan göras åt det?</vt:lpstr>
      <vt:lpstr>Omställningen är redan på gång!</vt:lpstr>
      <vt:lpstr>Kunskapsunderlag från Tillväxtverket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Wolfgang Pichler</dc:creator>
  <cp:lastModifiedBy>Catarina Lundqvist</cp:lastModifiedBy>
  <cp:revision>18</cp:revision>
  <dcterms:created xsi:type="dcterms:W3CDTF">2021-05-18T11:48:51Z</dcterms:created>
  <dcterms:modified xsi:type="dcterms:W3CDTF">2021-06-24T08:34:55Z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0x010100F0CC08FD9F05314799DE880433A10B20</vt:lpwstr>
  </property>
</Properties>
</file>